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10287000" cx="18288000"/>
  <p:notesSz cx="6858000" cy="9144000"/>
  <p:embeddedFontLst>
    <p:embeddedFont>
      <p:font typeface="Lato Black"/>
      <p:bold r:id="rId38"/>
      <p:boldItalic r:id="rId39"/>
    </p:embeddedFont>
    <p:embeddedFont>
      <p:font typeface="Libre Baskerville"/>
      <p:regular r:id="rId40"/>
      <p:bold r:id="rId41"/>
      <p: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Baskerville-regular.fntdata"/><Relationship Id="rId20" Type="http://schemas.openxmlformats.org/officeDocument/2006/relationships/slide" Target="slides/slide15.xml"/><Relationship Id="rId42" Type="http://schemas.openxmlformats.org/officeDocument/2006/relationships/font" Target="fonts/LibreBaskerville-italic.fntdata"/><Relationship Id="rId41" Type="http://schemas.openxmlformats.org/officeDocument/2006/relationships/font" Target="fonts/LibreBaskerville-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LatoBlack-boldItalic.fntdata"/><Relationship Id="rId16" Type="http://schemas.openxmlformats.org/officeDocument/2006/relationships/slide" Target="slides/slide11.xml"/><Relationship Id="rId38" Type="http://schemas.openxmlformats.org/officeDocument/2006/relationships/font" Target="fonts/LatoBlack-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84d3fb9c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884d3fb9c6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884d3fb9c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884d3fb9c6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7ce5f062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7ce5f0620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7ce5f0620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7ce5f0620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88aa221a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388aa221a8d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7ce5f0620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7ce5f06202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7ce5f0620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7ce5f06202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7ce5f0620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7ce5f06202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7ce5f0620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37ce5f06202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7ce5f0620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37ce5f06202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ce5f0620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37ce5f06202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7ce5f06202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7ce5f06202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7ce5f06202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7ce5f06202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7ce5f0620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37ce5f06202_0_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7ce5f0620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7ce5f06202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7ce5f06202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7ce5f06202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7ce5f0620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37ce5f06202_0_4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7d253afcfb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37d253afcfb_5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7ce5f06202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37ce5f06202_0_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7ce5f0620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37ce5f06202_0_4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88aa221a8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88aa221a8d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7ce5f06202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37ce5f06202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7ce5f06202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37ce5f06202_0_5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88a59dad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388a59dad5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884d3fb9c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884d3fb9c6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884d3fb9c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3884d3fb9c6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884d3fb9c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884d3fb9c6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884d3fb9c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884d3fb9c6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84d3fb9c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884d3fb9c6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hyperlink" Target="https://drive.google.com/file/d/1pUKB-sLbrtDxFXWHXpPS5hXBtXZK8hCT/view?usp=sharing" TargetMode="External"/><Relationship Id="rId6" Type="http://schemas.openxmlformats.org/officeDocument/2006/relationships/image" Target="../media/image3.png"/><Relationship Id="rId7" Type="http://schemas.openxmlformats.org/officeDocument/2006/relationships/image" Target="../media/image41.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8.png"/><Relationship Id="rId9" Type="http://schemas.openxmlformats.org/officeDocument/2006/relationships/image" Target="../media/image31.png"/><Relationship Id="rId5" Type="http://schemas.openxmlformats.org/officeDocument/2006/relationships/image" Target="../media/image3.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39.png"/><Relationship Id="rId7"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2.png"/><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30.jpg"/><Relationship Id="rId6" Type="http://schemas.openxmlformats.org/officeDocument/2006/relationships/image" Target="../media/image47.jpg"/><Relationship Id="rId7"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51.png"/><Relationship Id="rId7"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35.png"/><Relationship Id="rId7"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43.png"/><Relationship Id="rId7" Type="http://schemas.openxmlformats.org/officeDocument/2006/relationships/image" Target="../media/image36.png"/><Relationship Id="rId8"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55.png"/><Relationship Id="rId7"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54.png"/><Relationship Id="rId7"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3.png"/><Relationship Id="rId6" Type="http://schemas.openxmlformats.org/officeDocument/2006/relationships/image" Target="../media/image45.png"/><Relationship Id="rId7" Type="http://schemas.openxmlformats.org/officeDocument/2006/relationships/image" Target="../media/image58.png"/><Relationship Id="rId8"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48.png"/><Relationship Id="rId7"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75.png"/><Relationship Id="rId5" Type="http://schemas.openxmlformats.org/officeDocument/2006/relationships/image" Target="../media/image66.png"/><Relationship Id="rId6" Type="http://schemas.openxmlformats.org/officeDocument/2006/relationships/image" Target="../media/image61.png"/><Relationship Id="rId7" Type="http://schemas.openxmlformats.org/officeDocument/2006/relationships/image" Target="../media/image65.png"/><Relationship Id="rId8"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70.png"/><Relationship Id="rId7"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71.png"/><Relationship Id="rId7" Type="http://schemas.openxmlformats.org/officeDocument/2006/relationships/image" Target="../media/image68.png"/><Relationship Id="rId8"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69.png"/><Relationship Id="rId7" Type="http://schemas.openxmlformats.org/officeDocument/2006/relationships/image" Target="../media/image74.png"/><Relationship Id="rId8"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72.png"/><Relationship Id="rId7"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78.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11" Type="http://schemas.openxmlformats.org/officeDocument/2006/relationships/image" Target="../media/image4.png"/><Relationship Id="rId10" Type="http://schemas.openxmlformats.org/officeDocument/2006/relationships/image" Target="../media/image18.png"/><Relationship Id="rId9" Type="http://schemas.openxmlformats.org/officeDocument/2006/relationships/image" Target="../media/image1.gif"/><Relationship Id="rId5" Type="http://schemas.openxmlformats.org/officeDocument/2006/relationships/image" Target="../media/image2.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hyperlink" Target="https://huggingface.co/spaces/Madmax003/AQI-FastAPI" TargetMode="External"/><Relationship Id="rId5" Type="http://schemas.openxmlformats.org/officeDocument/2006/relationships/image" Target="../media/image3.png"/><Relationship Id="rId6"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76.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15.jpg"/><Relationship Id="rId6" Type="http://schemas.openxmlformats.org/officeDocument/2006/relationships/image" Target="../media/image3.png"/><Relationship Id="rId7"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3.png"/><Relationship Id="rId7"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3.png"/><Relationship Id="rId5" Type="http://schemas.openxmlformats.org/officeDocument/2006/relationships/image" Target="../media/image3.png"/><Relationship Id="rId6" Type="http://schemas.openxmlformats.org/officeDocument/2006/relationships/image" Target="../media/image20.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rot="-207862">
            <a:off x="6110388" y="5304279"/>
            <a:ext cx="15048401" cy="6376760"/>
          </a:xfrm>
          <a:custGeom>
            <a:rect b="b" l="l" r="r" t="t"/>
            <a:pathLst>
              <a:path extrusionOk="0" h="6376760" w="15048401">
                <a:moveTo>
                  <a:pt x="0" y="0"/>
                </a:moveTo>
                <a:lnTo>
                  <a:pt x="15048401" y="0"/>
                </a:lnTo>
                <a:lnTo>
                  <a:pt x="15048401" y="6376760"/>
                </a:lnTo>
                <a:lnTo>
                  <a:pt x="0" y="6376760"/>
                </a:lnTo>
                <a:lnTo>
                  <a:pt x="0" y="0"/>
                </a:lnTo>
                <a:close/>
              </a:path>
            </a:pathLst>
          </a:custGeom>
          <a:blipFill rotWithShape="1">
            <a:blip r:embed="rId3">
              <a:alphaModFix/>
            </a:blip>
            <a:stretch>
              <a:fillRect b="0" l="0" r="0" t="0"/>
            </a:stretch>
          </a:blipFill>
          <a:ln>
            <a:noFill/>
          </a:ln>
        </p:spPr>
      </p:sp>
      <p:grpSp>
        <p:nvGrpSpPr>
          <p:cNvPr id="85" name="Google Shape;85;p13"/>
          <p:cNvGrpSpPr/>
          <p:nvPr/>
        </p:nvGrpSpPr>
        <p:grpSpPr>
          <a:xfrm>
            <a:off x="-332475" y="6792526"/>
            <a:ext cx="12598534" cy="429574"/>
            <a:chOff x="0" y="-57150"/>
            <a:chExt cx="2538236" cy="113138"/>
          </a:xfrm>
        </p:grpSpPr>
        <p:sp>
          <p:nvSpPr>
            <p:cNvPr id="86" name="Google Shape;86;p13"/>
            <p:cNvSpPr/>
            <p:nvPr/>
          </p:nvSpPr>
          <p:spPr>
            <a:xfrm>
              <a:off x="0" y="0"/>
              <a:ext cx="2538236" cy="55988"/>
            </a:xfrm>
            <a:custGeom>
              <a:rect b="b" l="l" r="r" t="t"/>
              <a:pathLst>
                <a:path extrusionOk="0" h="55988" w="2538236">
                  <a:moveTo>
                    <a:pt x="0" y="0"/>
                  </a:moveTo>
                  <a:lnTo>
                    <a:pt x="2538236" y="0"/>
                  </a:lnTo>
                  <a:lnTo>
                    <a:pt x="2538236" y="55988"/>
                  </a:lnTo>
                  <a:lnTo>
                    <a:pt x="0" y="559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87" name="Google Shape;87;p13"/>
            <p:cNvSpPr txBox="1"/>
            <p:nvPr/>
          </p:nvSpPr>
          <p:spPr>
            <a:xfrm>
              <a:off x="0" y="-57150"/>
              <a:ext cx="2538236" cy="113138"/>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3"/>
          <p:cNvSpPr/>
          <p:nvPr/>
        </p:nvSpPr>
        <p:spPr>
          <a:xfrm flipH="1" rot="10800000">
            <a:off x="-641393" y="-1165054"/>
            <a:ext cx="6732105" cy="4030848"/>
          </a:xfrm>
          <a:custGeom>
            <a:rect b="b" l="l" r="r" t="t"/>
            <a:pathLst>
              <a:path extrusionOk="0" h="4030848" w="6732105">
                <a:moveTo>
                  <a:pt x="0" y="4030848"/>
                </a:moveTo>
                <a:lnTo>
                  <a:pt x="6732105" y="4030848"/>
                </a:lnTo>
                <a:lnTo>
                  <a:pt x="6732105" y="0"/>
                </a:lnTo>
                <a:lnTo>
                  <a:pt x="0" y="0"/>
                </a:lnTo>
                <a:lnTo>
                  <a:pt x="0" y="4030848"/>
                </a:lnTo>
                <a:close/>
              </a:path>
            </a:pathLst>
          </a:custGeom>
          <a:blipFill rotWithShape="1">
            <a:blip r:embed="rId4">
              <a:alphaModFix/>
            </a:blip>
            <a:stretch>
              <a:fillRect b="0" l="0" r="0" t="0"/>
            </a:stretch>
          </a:blipFill>
          <a:ln>
            <a:noFill/>
          </a:ln>
        </p:spPr>
      </p:sp>
      <p:sp>
        <p:nvSpPr>
          <p:cNvPr id="89" name="Google Shape;89;p13"/>
          <p:cNvSpPr txBox="1"/>
          <p:nvPr/>
        </p:nvSpPr>
        <p:spPr>
          <a:xfrm>
            <a:off x="1028700" y="2035450"/>
            <a:ext cx="14392800" cy="4386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7500">
                <a:solidFill>
                  <a:srgbClr val="343434"/>
                </a:solidFill>
                <a:latin typeface="Lato Black"/>
                <a:ea typeface="Lato Black"/>
                <a:cs typeface="Lato Black"/>
                <a:sym typeface="Lato Black"/>
              </a:rPr>
              <a:t>ML Project on </a:t>
            </a:r>
            <a:br>
              <a:rPr lang="en-US" sz="7500">
                <a:solidFill>
                  <a:srgbClr val="343434"/>
                </a:solidFill>
                <a:latin typeface="Lato Black"/>
                <a:ea typeface="Lato Black"/>
                <a:cs typeface="Lato Black"/>
                <a:sym typeface="Lato Black"/>
              </a:rPr>
            </a:br>
            <a:r>
              <a:rPr lang="en-US" sz="7500">
                <a:solidFill>
                  <a:srgbClr val="343434"/>
                </a:solidFill>
                <a:latin typeface="Lato Black"/>
                <a:ea typeface="Lato Black"/>
                <a:cs typeface="Lato Black"/>
                <a:sym typeface="Lato Black"/>
              </a:rPr>
              <a:t>Air Quality &amp; Health Risk Predictor</a:t>
            </a:r>
            <a:endParaRPr sz="7500">
              <a:latin typeface="Lato Black"/>
              <a:ea typeface="Lato Black"/>
              <a:cs typeface="Lato Black"/>
              <a:sym typeface="Lato Black"/>
            </a:endParaRPr>
          </a:p>
        </p:txBody>
      </p:sp>
      <p:sp>
        <p:nvSpPr>
          <p:cNvPr id="90" name="Google Shape;90;p13"/>
          <p:cNvSpPr txBox="1"/>
          <p:nvPr/>
        </p:nvSpPr>
        <p:spPr>
          <a:xfrm>
            <a:off x="1028700" y="5838581"/>
            <a:ext cx="10797900" cy="215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t/>
            </a:r>
            <a:endParaRPr/>
          </a:p>
        </p:txBody>
      </p:sp>
      <p:sp>
        <p:nvSpPr>
          <p:cNvPr id="91" name="Google Shape;91;p13"/>
          <p:cNvSpPr txBox="1"/>
          <p:nvPr/>
        </p:nvSpPr>
        <p:spPr>
          <a:xfrm>
            <a:off x="1028700" y="8032284"/>
            <a:ext cx="2553900" cy="215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t/>
            </a:r>
            <a:endParaRPr/>
          </a:p>
        </p:txBody>
      </p:sp>
      <p:pic>
        <p:nvPicPr>
          <p:cNvPr id="92" name="Google Shape;92;p13" title="innomatics logo.png"/>
          <p:cNvPicPr preferRelativeResize="0"/>
          <p:nvPr/>
        </p:nvPicPr>
        <p:blipFill>
          <a:blip r:embed="rId5">
            <a:alphaModFix/>
          </a:blip>
          <a:stretch>
            <a:fillRect/>
          </a:stretch>
        </p:blipFill>
        <p:spPr>
          <a:xfrm>
            <a:off x="13567426" y="9003450"/>
            <a:ext cx="4517675" cy="927325"/>
          </a:xfrm>
          <a:prstGeom prst="rect">
            <a:avLst/>
          </a:prstGeom>
          <a:noFill/>
          <a:ln>
            <a:noFill/>
          </a:ln>
        </p:spPr>
      </p:pic>
      <p:pic>
        <p:nvPicPr>
          <p:cNvPr id="93" name="Google Shape;93;p13" title="air-quality.png"/>
          <p:cNvPicPr preferRelativeResize="0"/>
          <p:nvPr/>
        </p:nvPicPr>
        <p:blipFill>
          <a:blip r:embed="rId6">
            <a:alphaModFix/>
          </a:blip>
          <a:stretch>
            <a:fillRect/>
          </a:stretch>
        </p:blipFill>
        <p:spPr>
          <a:xfrm rot="-1353148">
            <a:off x="15777706" y="1014102"/>
            <a:ext cx="1787635" cy="1787622"/>
          </a:xfrm>
          <a:prstGeom prst="rect">
            <a:avLst/>
          </a:prstGeom>
          <a:noFill/>
          <a:ln>
            <a:noFill/>
          </a:ln>
        </p:spPr>
      </p:pic>
      <p:pic>
        <p:nvPicPr>
          <p:cNvPr id="94" name="Google Shape;94;p13" title="air-quality-sensor.png"/>
          <p:cNvPicPr preferRelativeResize="0"/>
          <p:nvPr/>
        </p:nvPicPr>
        <p:blipFill>
          <a:blip r:embed="rId7">
            <a:alphaModFix/>
          </a:blip>
          <a:stretch>
            <a:fillRect/>
          </a:stretch>
        </p:blipFill>
        <p:spPr>
          <a:xfrm rot="-989715">
            <a:off x="1043800" y="7985709"/>
            <a:ext cx="1734517" cy="1734517"/>
          </a:xfrm>
          <a:prstGeom prst="rect">
            <a:avLst/>
          </a:prstGeom>
          <a:noFill/>
          <a:ln>
            <a:noFill/>
          </a:ln>
        </p:spPr>
      </p:pic>
    </p:spTree>
  </p:cSld>
  <p:clrMapOvr>
    <a:masterClrMapping/>
  </p:clrMapOvr>
  <mc:AlternateContent>
    <mc:Choice Requires="p14">
      <p:transition spd="slow" p14:dur="28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700"/>
                                        <p:tgtEl>
                                          <p:spTgt spid="92"/>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23" presetSubtype="16">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ppt_w</p:attrName>
                                        </p:attrNameLst>
                                      </p:cBhvr>
                                      <p:tavLst>
                                        <p:tav fmla="" tm="0">
                                          <p:val>
                                            <p:strVal val="0"/>
                                          </p:val>
                                        </p:tav>
                                        <p:tav fmla="" tm="100000">
                                          <p:val>
                                            <p:strVal val="#ppt_w"/>
                                          </p:val>
                                        </p:tav>
                                      </p:tavLst>
                                    </p:anim>
                                    <p:anim calcmode="lin" valueType="num">
                                      <p:cBhvr additive="base">
                                        <p:cTn dur="1000"/>
                                        <p:tgtEl>
                                          <p:spTgt spid="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ppt_w</p:attrName>
                                        </p:attrNameLst>
                                      </p:cBhvr>
                                      <p:tavLst>
                                        <p:tav fmla="" tm="0">
                                          <p:val>
                                            <p:strVal val="0"/>
                                          </p:val>
                                        </p:tav>
                                        <p:tav fmla="" tm="100000">
                                          <p:val>
                                            <p:strVal val="#ppt_w"/>
                                          </p:val>
                                        </p:tav>
                                      </p:tavLst>
                                    </p:anim>
                                    <p:anim calcmode="lin" valueType="num">
                                      <p:cBhvr additive="base">
                                        <p:cTn dur="1000"/>
                                        <p:tgtEl>
                                          <p:spTgt spid="94"/>
                                        </p:tgtEl>
                                        <p:attrNameLst>
                                          <p:attrName>ppt_h</p:attrName>
                                        </p:attrNameLst>
                                      </p:cBhvr>
                                      <p:tavLst>
                                        <p:tav fmla="" tm="0">
                                          <p:val>
                                            <p:strVal val="0"/>
                                          </p:val>
                                        </p:tav>
                                        <p:tav fmla="" tm="100000">
                                          <p:val>
                                            <p:strVal val="#ppt_h"/>
                                          </p:val>
                                        </p:tav>
                                      </p:tavLst>
                                    </p:anim>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3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3000"/>
                                        <p:tgtEl>
                                          <p:spTgt spid="84"/>
                                        </p:tgtEl>
                                      </p:cBhvr>
                                    </p:animEffect>
                                  </p:childTnLst>
                                </p:cTn>
                              </p:par>
                              <p:par>
                                <p:cTn fill="hold" nodeType="withEffect" presetClass="entr" presetID="2" presetSubtype="8">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600"/>
                                        <p:tgtEl>
                                          <p:spTgt spid="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211" name="Shape 211"/>
        <p:cNvGrpSpPr/>
        <p:nvPr/>
      </p:nvGrpSpPr>
      <p:grpSpPr>
        <a:xfrm>
          <a:off x="0" y="0"/>
          <a:ext cx="0" cy="0"/>
          <a:chOff x="0" y="0"/>
          <a:chExt cx="0" cy="0"/>
        </a:xfrm>
      </p:grpSpPr>
      <p:sp>
        <p:nvSpPr>
          <p:cNvPr id="212" name="Google Shape;212;p22"/>
          <p:cNvSpPr/>
          <p:nvPr/>
        </p:nvSpPr>
        <p:spPr>
          <a:xfrm rot="1174028">
            <a:off x="-1276625" y="-31669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213" name="Google Shape;213;p22"/>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214" name="Google Shape;214;p22"/>
          <p:cNvGrpSpPr/>
          <p:nvPr/>
        </p:nvGrpSpPr>
        <p:grpSpPr>
          <a:xfrm>
            <a:off x="17633500" y="-501165"/>
            <a:ext cx="1437575" cy="11289323"/>
            <a:chOff x="0" y="-57150"/>
            <a:chExt cx="378618" cy="2973300"/>
          </a:xfrm>
        </p:grpSpPr>
        <p:sp>
          <p:nvSpPr>
            <p:cNvPr id="215" name="Google Shape;215;p22"/>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216" name="Google Shape;216;p22"/>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7" name="Google Shape;217;p22"/>
          <p:cNvSpPr txBox="1"/>
          <p:nvPr/>
        </p:nvSpPr>
        <p:spPr>
          <a:xfrm>
            <a:off x="586450" y="522925"/>
            <a:ext cx="6523200" cy="746400"/>
          </a:xfrm>
          <a:prstGeom prst="rect">
            <a:avLst/>
          </a:prstGeom>
          <a:noFill/>
          <a:ln>
            <a:noFill/>
          </a:ln>
        </p:spPr>
        <p:txBody>
          <a:bodyPr anchorCtr="0" anchor="t" bIns="0" lIns="0" spcFirstLastPara="1" rIns="0" wrap="square" tIns="0">
            <a:spAutoFit/>
          </a:bodyPr>
          <a:lstStyle/>
          <a:p>
            <a:pPr indent="0" lvl="0" marL="0" marR="0" rtl="0" algn="l">
              <a:lnSpc>
                <a:spcPct val="97001"/>
              </a:lnSpc>
              <a:spcBef>
                <a:spcPts val="0"/>
              </a:spcBef>
              <a:spcAft>
                <a:spcPts val="0"/>
              </a:spcAft>
              <a:buNone/>
            </a:pPr>
            <a:r>
              <a:rPr lang="en-US" sz="5000">
                <a:solidFill>
                  <a:srgbClr val="343434"/>
                </a:solidFill>
                <a:latin typeface="Lato Black"/>
                <a:ea typeface="Lato Black"/>
                <a:cs typeface="Lato Black"/>
                <a:sym typeface="Lato Black"/>
              </a:rPr>
              <a:t>Raw Data Overview</a:t>
            </a:r>
            <a:endParaRPr sz="5000">
              <a:latin typeface="Lato Black"/>
              <a:ea typeface="Lato Black"/>
              <a:cs typeface="Lato Black"/>
              <a:sym typeface="Lato Black"/>
            </a:endParaRPr>
          </a:p>
        </p:txBody>
      </p:sp>
      <p:sp>
        <p:nvSpPr>
          <p:cNvPr id="218" name="Google Shape;218;p22"/>
          <p:cNvSpPr txBox="1"/>
          <p:nvPr/>
        </p:nvSpPr>
        <p:spPr>
          <a:xfrm>
            <a:off x="586450" y="1928800"/>
            <a:ext cx="15885000" cy="431100"/>
          </a:xfrm>
          <a:prstGeom prst="rect">
            <a:avLst/>
          </a:prstGeom>
          <a:noFill/>
          <a:ln>
            <a:noFill/>
          </a:ln>
        </p:spPr>
        <p:txBody>
          <a:bodyPr anchorCtr="0" anchor="t" bIns="0" lIns="0" spcFirstLastPara="1" rIns="0" wrap="square" tIns="0">
            <a:spAutoFit/>
          </a:bodyPr>
          <a:lstStyle/>
          <a:p>
            <a:pPr indent="-406400" lvl="0" marL="457200" marR="0" rtl="0" algn="l">
              <a:lnSpc>
                <a:spcPct val="140000"/>
              </a:lnSpc>
              <a:spcBef>
                <a:spcPts val="0"/>
              </a:spcBef>
              <a:spcAft>
                <a:spcPts val="0"/>
              </a:spcAft>
              <a:buSzPts val="2800"/>
              <a:buFont typeface="Calibri"/>
              <a:buChar char="●"/>
            </a:pPr>
            <a:r>
              <a:rPr b="1" lang="en-US" sz="2800">
                <a:solidFill>
                  <a:schemeClr val="dk1"/>
                </a:solidFill>
                <a:latin typeface="Calibri"/>
                <a:ea typeface="Calibri"/>
                <a:cs typeface="Calibri"/>
                <a:sym typeface="Calibri"/>
              </a:rPr>
              <a:t>Loaded Dataset: </a:t>
            </a:r>
            <a:r>
              <a:rPr lang="en-US" sz="2800">
                <a:solidFill>
                  <a:schemeClr val="dk1"/>
                </a:solidFill>
                <a:latin typeface="Calibri"/>
                <a:ea typeface="Calibri"/>
                <a:cs typeface="Calibri"/>
                <a:sym typeface="Calibri"/>
              </a:rPr>
              <a:t>Imported the air quality dataset (</a:t>
            </a:r>
            <a:r>
              <a:rPr lang="en-US" sz="2800" u="sng">
                <a:solidFill>
                  <a:srgbClr val="00B0F0"/>
                </a:solidFill>
                <a:latin typeface="Calibri"/>
                <a:ea typeface="Calibri"/>
                <a:cs typeface="Calibri"/>
                <a:sym typeface="Calibri"/>
                <a:hlinkClick r:id="rId5">
                  <a:extLst>
                    <a:ext uri="{A12FA001-AC4F-418D-AE19-62706E023703}">
                      <ahyp:hlinkClr val="tx"/>
                    </a:ext>
                  </a:extLst>
                </a:hlinkClick>
              </a:rPr>
              <a:t>india_air_quality_data.csv</a:t>
            </a:r>
            <a:r>
              <a:rPr lang="en-US" sz="2800">
                <a:solidFill>
                  <a:schemeClr val="dk1"/>
                </a:solidFill>
                <a:latin typeface="Calibri"/>
                <a:ea typeface="Calibri"/>
                <a:cs typeface="Calibri"/>
                <a:sym typeface="Calibri"/>
              </a:rPr>
              <a:t>) into a Pandas DataFrame.</a:t>
            </a:r>
            <a:endParaRPr sz="2800">
              <a:latin typeface="Calibri"/>
              <a:ea typeface="Calibri"/>
              <a:cs typeface="Calibri"/>
              <a:sym typeface="Calibri"/>
            </a:endParaRPr>
          </a:p>
        </p:txBody>
      </p:sp>
      <p:pic>
        <p:nvPicPr>
          <p:cNvPr id="219" name="Google Shape;219;p22" title="innomatics logo.png"/>
          <p:cNvPicPr preferRelativeResize="0"/>
          <p:nvPr/>
        </p:nvPicPr>
        <p:blipFill>
          <a:blip r:embed="rId6">
            <a:alphaModFix/>
          </a:blip>
          <a:stretch>
            <a:fillRect/>
          </a:stretch>
        </p:blipFill>
        <p:spPr>
          <a:xfrm>
            <a:off x="12955101" y="192825"/>
            <a:ext cx="4517675" cy="927325"/>
          </a:xfrm>
          <a:prstGeom prst="rect">
            <a:avLst/>
          </a:prstGeom>
          <a:noFill/>
          <a:ln>
            <a:noFill/>
          </a:ln>
        </p:spPr>
      </p:pic>
      <p:pic>
        <p:nvPicPr>
          <p:cNvPr id="220" name="Google Shape;220;p22" title="raw.png"/>
          <p:cNvPicPr preferRelativeResize="0"/>
          <p:nvPr/>
        </p:nvPicPr>
        <p:blipFill>
          <a:blip r:embed="rId7">
            <a:alphaModFix/>
          </a:blip>
          <a:stretch>
            <a:fillRect/>
          </a:stretch>
        </p:blipFill>
        <p:spPr>
          <a:xfrm>
            <a:off x="6866500" y="469813"/>
            <a:ext cx="927325" cy="927325"/>
          </a:xfrm>
          <a:prstGeom prst="rect">
            <a:avLst/>
          </a:prstGeom>
          <a:noFill/>
          <a:ln>
            <a:noFill/>
          </a:ln>
        </p:spPr>
      </p:pic>
      <p:pic>
        <p:nvPicPr>
          <p:cNvPr id="221" name="Google Shape;221;p22"/>
          <p:cNvPicPr preferRelativeResize="0"/>
          <p:nvPr/>
        </p:nvPicPr>
        <p:blipFill>
          <a:blip r:embed="rId8">
            <a:alphaModFix/>
          </a:blip>
          <a:stretch>
            <a:fillRect/>
          </a:stretch>
        </p:blipFill>
        <p:spPr>
          <a:xfrm>
            <a:off x="1394050" y="2891543"/>
            <a:ext cx="14357774" cy="6170800"/>
          </a:xfrm>
          <a:prstGeom prst="rect">
            <a:avLst/>
          </a:prstGeom>
          <a:noFill/>
          <a:ln cap="rnd" cmpd="sng" w="114300">
            <a:solidFill>
              <a:srgbClr val="F0B38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ppt_w</p:attrName>
                                        </p:attrNameLst>
                                      </p:cBhvr>
                                      <p:tavLst>
                                        <p:tav fmla="" tm="0">
                                          <p:val>
                                            <p:strVal val="0"/>
                                          </p:val>
                                        </p:tav>
                                        <p:tav fmla="" tm="100000">
                                          <p:val>
                                            <p:strVal val="#ppt_w"/>
                                          </p:val>
                                        </p:tav>
                                      </p:tavLst>
                                    </p:anim>
                                    <p:anim calcmode="lin" valueType="num">
                                      <p:cBhvr additive="base">
                                        <p:cTn dur="1000"/>
                                        <p:tgtEl>
                                          <p:spTgt spid="220"/>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2000"/>
                                        <p:tgtEl>
                                          <p:spTgt spid="218"/>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225" name="Shape 225"/>
        <p:cNvGrpSpPr/>
        <p:nvPr/>
      </p:nvGrpSpPr>
      <p:grpSpPr>
        <a:xfrm>
          <a:off x="0" y="0"/>
          <a:ext cx="0" cy="0"/>
          <a:chOff x="0" y="0"/>
          <a:chExt cx="0" cy="0"/>
        </a:xfrm>
      </p:grpSpPr>
      <p:sp>
        <p:nvSpPr>
          <p:cNvPr id="226" name="Google Shape;226;p23"/>
          <p:cNvSpPr/>
          <p:nvPr/>
        </p:nvSpPr>
        <p:spPr>
          <a:xfrm rot="1174028">
            <a:off x="-1276625" y="-31669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227" name="Google Shape;227;p23"/>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228" name="Google Shape;228;p23"/>
          <p:cNvGrpSpPr/>
          <p:nvPr/>
        </p:nvGrpSpPr>
        <p:grpSpPr>
          <a:xfrm>
            <a:off x="17633500" y="-501165"/>
            <a:ext cx="1437575" cy="11289323"/>
            <a:chOff x="0" y="-57150"/>
            <a:chExt cx="378618" cy="2973300"/>
          </a:xfrm>
        </p:grpSpPr>
        <p:sp>
          <p:nvSpPr>
            <p:cNvPr id="229" name="Google Shape;229;p23"/>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230" name="Google Shape;230;p23"/>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1" name="Google Shape;231;p23"/>
          <p:cNvSpPr txBox="1"/>
          <p:nvPr/>
        </p:nvSpPr>
        <p:spPr>
          <a:xfrm>
            <a:off x="586450" y="522925"/>
            <a:ext cx="6523200" cy="746400"/>
          </a:xfrm>
          <a:prstGeom prst="rect">
            <a:avLst/>
          </a:prstGeom>
          <a:noFill/>
          <a:ln>
            <a:noFill/>
          </a:ln>
        </p:spPr>
        <p:txBody>
          <a:bodyPr anchorCtr="0" anchor="t" bIns="0" lIns="0" spcFirstLastPara="1" rIns="0" wrap="square" tIns="0">
            <a:spAutoFit/>
          </a:bodyPr>
          <a:lstStyle/>
          <a:p>
            <a:pPr indent="0" lvl="0" marL="0" marR="0" rtl="0" algn="l">
              <a:lnSpc>
                <a:spcPct val="97001"/>
              </a:lnSpc>
              <a:spcBef>
                <a:spcPts val="0"/>
              </a:spcBef>
              <a:spcAft>
                <a:spcPts val="0"/>
              </a:spcAft>
              <a:buNone/>
            </a:pPr>
            <a:r>
              <a:rPr lang="en-US" sz="5000">
                <a:solidFill>
                  <a:srgbClr val="343434"/>
                </a:solidFill>
                <a:latin typeface="Lato Black"/>
                <a:ea typeface="Lato Black"/>
                <a:cs typeface="Lato Black"/>
                <a:sym typeface="Lato Black"/>
              </a:rPr>
              <a:t>Features Extracted</a:t>
            </a:r>
            <a:endParaRPr sz="5000">
              <a:latin typeface="Lato Black"/>
              <a:ea typeface="Lato Black"/>
              <a:cs typeface="Lato Black"/>
              <a:sym typeface="Lato Black"/>
            </a:endParaRPr>
          </a:p>
        </p:txBody>
      </p:sp>
      <p:sp>
        <p:nvSpPr>
          <p:cNvPr id="232" name="Google Shape;232;p23"/>
          <p:cNvSpPr txBox="1"/>
          <p:nvPr/>
        </p:nvSpPr>
        <p:spPr>
          <a:xfrm>
            <a:off x="586450" y="2064875"/>
            <a:ext cx="8911200" cy="2154900"/>
          </a:xfrm>
          <a:prstGeom prst="rect">
            <a:avLst/>
          </a:prstGeom>
          <a:noFill/>
          <a:ln>
            <a:noFill/>
          </a:ln>
        </p:spPr>
        <p:txBody>
          <a:bodyPr anchorCtr="0" anchor="t" bIns="0" lIns="0" spcFirstLastPara="1" rIns="0" wrap="square" tIns="0">
            <a:spAutoFit/>
          </a:bodyPr>
          <a:lstStyle/>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Total Columns: </a:t>
            </a:r>
            <a:r>
              <a:rPr lang="en-US" sz="2800">
                <a:solidFill>
                  <a:schemeClr val="dk1"/>
                </a:solidFill>
                <a:latin typeface="Calibri"/>
                <a:ea typeface="Calibri"/>
                <a:cs typeface="Calibri"/>
                <a:sym typeface="Calibri"/>
              </a:rPr>
              <a:t>27</a:t>
            </a:r>
            <a:endParaRPr sz="2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Checked dataset shape (rows × columns).</a:t>
            </a:r>
            <a:endParaRPr b="1"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t/>
            </a:r>
            <a:endParaRPr b="1" sz="2800">
              <a:latin typeface="Calibri"/>
              <a:ea typeface="Calibri"/>
              <a:cs typeface="Calibri"/>
              <a:sym typeface="Calibri"/>
            </a:endParaRPr>
          </a:p>
        </p:txBody>
      </p:sp>
      <p:pic>
        <p:nvPicPr>
          <p:cNvPr id="233" name="Google Shape;233;p23" title="innomatics logo.png"/>
          <p:cNvPicPr preferRelativeResize="0"/>
          <p:nvPr/>
        </p:nvPicPr>
        <p:blipFill>
          <a:blip r:embed="rId5">
            <a:alphaModFix/>
          </a:blip>
          <a:stretch>
            <a:fillRect/>
          </a:stretch>
        </p:blipFill>
        <p:spPr>
          <a:xfrm>
            <a:off x="12955101" y="192825"/>
            <a:ext cx="4517675" cy="927325"/>
          </a:xfrm>
          <a:prstGeom prst="rect">
            <a:avLst/>
          </a:prstGeom>
          <a:noFill/>
          <a:ln>
            <a:noFill/>
          </a:ln>
        </p:spPr>
      </p:pic>
      <p:pic>
        <p:nvPicPr>
          <p:cNvPr id="234" name="Google Shape;234;p23" title="features.png"/>
          <p:cNvPicPr preferRelativeResize="0"/>
          <p:nvPr/>
        </p:nvPicPr>
        <p:blipFill>
          <a:blip r:embed="rId6">
            <a:alphaModFix/>
          </a:blip>
          <a:stretch>
            <a:fillRect/>
          </a:stretch>
        </p:blipFill>
        <p:spPr>
          <a:xfrm>
            <a:off x="6806575" y="282298"/>
            <a:ext cx="1227675" cy="1227651"/>
          </a:xfrm>
          <a:prstGeom prst="rect">
            <a:avLst/>
          </a:prstGeom>
          <a:noFill/>
          <a:ln>
            <a:noFill/>
          </a:ln>
        </p:spPr>
      </p:pic>
      <p:pic>
        <p:nvPicPr>
          <p:cNvPr id="235" name="Google Shape;235;p23"/>
          <p:cNvPicPr preferRelativeResize="0"/>
          <p:nvPr/>
        </p:nvPicPr>
        <p:blipFill>
          <a:blip r:embed="rId7">
            <a:alphaModFix/>
          </a:blip>
          <a:stretch>
            <a:fillRect/>
          </a:stretch>
        </p:blipFill>
        <p:spPr>
          <a:xfrm>
            <a:off x="10038600" y="1704675"/>
            <a:ext cx="6790026" cy="8240176"/>
          </a:xfrm>
          <a:prstGeom prst="rect">
            <a:avLst/>
          </a:prstGeom>
          <a:noFill/>
          <a:ln cap="flat" cmpd="thickThin" w="76200">
            <a:solidFill>
              <a:schemeClr val="accent6"/>
            </a:solidFill>
            <a:prstDash val="solid"/>
            <a:round/>
            <a:headEnd len="sm" w="sm" type="none"/>
            <a:tailEnd len="sm" w="sm" type="none"/>
          </a:ln>
        </p:spPr>
      </p:pic>
      <p:pic>
        <p:nvPicPr>
          <p:cNvPr id="236" name="Google Shape;236;p23"/>
          <p:cNvPicPr preferRelativeResize="0"/>
          <p:nvPr/>
        </p:nvPicPr>
        <p:blipFill>
          <a:blip r:embed="rId8">
            <a:alphaModFix/>
          </a:blip>
          <a:stretch>
            <a:fillRect/>
          </a:stretch>
        </p:blipFill>
        <p:spPr>
          <a:xfrm>
            <a:off x="1811900" y="4188675"/>
            <a:ext cx="6790024" cy="1817225"/>
          </a:xfrm>
          <a:prstGeom prst="rect">
            <a:avLst/>
          </a:prstGeom>
          <a:noFill/>
          <a:ln cap="flat" cmpd="thickThin" w="76200">
            <a:solidFill>
              <a:schemeClr val="accent6"/>
            </a:solidFill>
            <a:prstDash val="solid"/>
            <a:round/>
            <a:headEnd len="sm" w="sm" type="none"/>
            <a:tailEnd len="sm" w="sm" type="none"/>
          </a:ln>
        </p:spPr>
      </p:pic>
      <p:pic>
        <p:nvPicPr>
          <p:cNvPr id="237" name="Google Shape;237;p23" title="Screenshot_130.png"/>
          <p:cNvPicPr preferRelativeResize="0"/>
          <p:nvPr/>
        </p:nvPicPr>
        <p:blipFill rotWithShape="1">
          <a:blip r:embed="rId9">
            <a:alphaModFix/>
          </a:blip>
          <a:srcRect b="0" l="18652" r="0" t="0"/>
          <a:stretch/>
        </p:blipFill>
        <p:spPr>
          <a:xfrm>
            <a:off x="2264200" y="6792625"/>
            <a:ext cx="5045425" cy="2792475"/>
          </a:xfrm>
          <a:prstGeom prst="rect">
            <a:avLst/>
          </a:prstGeom>
          <a:noFill/>
          <a:ln cap="flat" cmpd="thickThin" w="76200">
            <a:solidFill>
              <a:srgbClr val="00B0F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ppt_w</p:attrName>
                                        </p:attrNameLst>
                                      </p:cBhvr>
                                      <p:tavLst>
                                        <p:tav fmla="" tm="0">
                                          <p:val>
                                            <p:strVal val="0"/>
                                          </p:val>
                                        </p:tav>
                                        <p:tav fmla="" tm="100000">
                                          <p:val>
                                            <p:strVal val="#ppt_w"/>
                                          </p:val>
                                        </p:tav>
                                      </p:tavLst>
                                    </p:anim>
                                    <p:anim calcmode="lin" valueType="num">
                                      <p:cBhvr additive="base">
                                        <p:cTn dur="1000"/>
                                        <p:tgtEl>
                                          <p:spTgt spid="234"/>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4"/>
          <p:cNvSpPr/>
          <p:nvPr/>
        </p:nvSpPr>
        <p:spPr>
          <a:xfrm rot="-206533">
            <a:off x="6109209" y="5307576"/>
            <a:ext cx="15037910" cy="6372315"/>
          </a:xfrm>
          <a:custGeom>
            <a:rect b="b" l="l" r="r" t="t"/>
            <a:pathLst>
              <a:path extrusionOk="0" h="6376760" w="15048401">
                <a:moveTo>
                  <a:pt x="0" y="0"/>
                </a:moveTo>
                <a:lnTo>
                  <a:pt x="15048401" y="0"/>
                </a:lnTo>
                <a:lnTo>
                  <a:pt x="15048401" y="6376760"/>
                </a:lnTo>
                <a:lnTo>
                  <a:pt x="0" y="6376760"/>
                </a:lnTo>
                <a:lnTo>
                  <a:pt x="0" y="0"/>
                </a:lnTo>
                <a:close/>
              </a:path>
            </a:pathLst>
          </a:custGeom>
          <a:blipFill rotWithShape="1">
            <a:blip r:embed="rId3">
              <a:alphaModFix/>
            </a:blip>
            <a:stretch>
              <a:fillRect b="0" l="0" r="0" t="0"/>
            </a:stretch>
          </a:blipFill>
          <a:ln>
            <a:noFill/>
          </a:ln>
        </p:spPr>
      </p:sp>
      <p:grpSp>
        <p:nvGrpSpPr>
          <p:cNvPr id="243" name="Google Shape;243;p24"/>
          <p:cNvGrpSpPr/>
          <p:nvPr/>
        </p:nvGrpSpPr>
        <p:grpSpPr>
          <a:xfrm>
            <a:off x="-332475" y="6792526"/>
            <a:ext cx="12598852" cy="429574"/>
            <a:chOff x="0" y="-57150"/>
            <a:chExt cx="2538300" cy="113138"/>
          </a:xfrm>
        </p:grpSpPr>
        <p:sp>
          <p:nvSpPr>
            <p:cNvPr id="244" name="Google Shape;244;p24"/>
            <p:cNvSpPr/>
            <p:nvPr/>
          </p:nvSpPr>
          <p:spPr>
            <a:xfrm>
              <a:off x="0" y="0"/>
              <a:ext cx="2538236" cy="55988"/>
            </a:xfrm>
            <a:custGeom>
              <a:rect b="b" l="l" r="r" t="t"/>
              <a:pathLst>
                <a:path extrusionOk="0" h="55988" w="2538236">
                  <a:moveTo>
                    <a:pt x="0" y="0"/>
                  </a:moveTo>
                  <a:lnTo>
                    <a:pt x="2538236" y="0"/>
                  </a:lnTo>
                  <a:lnTo>
                    <a:pt x="2538236" y="55988"/>
                  </a:lnTo>
                  <a:lnTo>
                    <a:pt x="0" y="559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245" name="Google Shape;245;p24"/>
            <p:cNvSpPr txBox="1"/>
            <p:nvPr/>
          </p:nvSpPr>
          <p:spPr>
            <a:xfrm>
              <a:off x="0" y="-57150"/>
              <a:ext cx="2538300" cy="1131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6" name="Google Shape;246;p24"/>
          <p:cNvSpPr/>
          <p:nvPr/>
        </p:nvSpPr>
        <p:spPr>
          <a:xfrm flipH="1" rot="10800000">
            <a:off x="-641393" y="-1165054"/>
            <a:ext cx="6732105" cy="4030848"/>
          </a:xfrm>
          <a:custGeom>
            <a:rect b="b" l="l" r="r" t="t"/>
            <a:pathLst>
              <a:path extrusionOk="0" h="4030848" w="6732105">
                <a:moveTo>
                  <a:pt x="0" y="4030848"/>
                </a:moveTo>
                <a:lnTo>
                  <a:pt x="6732105" y="4030848"/>
                </a:lnTo>
                <a:lnTo>
                  <a:pt x="6732105" y="0"/>
                </a:lnTo>
                <a:lnTo>
                  <a:pt x="0" y="0"/>
                </a:lnTo>
                <a:lnTo>
                  <a:pt x="0" y="4030848"/>
                </a:lnTo>
                <a:close/>
              </a:path>
            </a:pathLst>
          </a:custGeom>
          <a:blipFill rotWithShape="1">
            <a:blip r:embed="rId4">
              <a:alphaModFix/>
            </a:blip>
            <a:stretch>
              <a:fillRect b="0" l="0" r="0" t="0"/>
            </a:stretch>
          </a:blipFill>
          <a:ln>
            <a:noFill/>
          </a:ln>
        </p:spPr>
      </p:sp>
      <p:sp>
        <p:nvSpPr>
          <p:cNvPr id="247" name="Google Shape;247;p24"/>
          <p:cNvSpPr txBox="1"/>
          <p:nvPr/>
        </p:nvSpPr>
        <p:spPr>
          <a:xfrm>
            <a:off x="4670700" y="3429000"/>
            <a:ext cx="8946600" cy="130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8500">
                <a:solidFill>
                  <a:srgbClr val="343434"/>
                </a:solidFill>
                <a:latin typeface="Lato Black"/>
                <a:ea typeface="Lato Black"/>
                <a:cs typeface="Lato Black"/>
                <a:sym typeface="Lato Black"/>
              </a:rPr>
              <a:t>Data Cleaning</a:t>
            </a:r>
            <a:endParaRPr sz="8500">
              <a:latin typeface="Lato Black"/>
              <a:ea typeface="Lato Black"/>
              <a:cs typeface="Lato Black"/>
              <a:sym typeface="Lato Black"/>
            </a:endParaRPr>
          </a:p>
        </p:txBody>
      </p:sp>
      <p:sp>
        <p:nvSpPr>
          <p:cNvPr id="248" name="Google Shape;248;p24"/>
          <p:cNvSpPr txBox="1"/>
          <p:nvPr/>
        </p:nvSpPr>
        <p:spPr>
          <a:xfrm>
            <a:off x="1028700" y="8032284"/>
            <a:ext cx="2553900" cy="215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t/>
            </a:r>
            <a:endParaRPr/>
          </a:p>
        </p:txBody>
      </p:sp>
      <p:pic>
        <p:nvPicPr>
          <p:cNvPr id="249" name="Google Shape;249;p24" title="innomatics logo.png"/>
          <p:cNvPicPr preferRelativeResize="0"/>
          <p:nvPr/>
        </p:nvPicPr>
        <p:blipFill>
          <a:blip r:embed="rId5">
            <a:alphaModFix/>
          </a:blip>
          <a:stretch>
            <a:fillRect/>
          </a:stretch>
        </p:blipFill>
        <p:spPr>
          <a:xfrm>
            <a:off x="13567426" y="9003450"/>
            <a:ext cx="4517675" cy="927325"/>
          </a:xfrm>
          <a:prstGeom prst="rect">
            <a:avLst/>
          </a:prstGeom>
          <a:noFill/>
          <a:ln>
            <a:noFill/>
          </a:ln>
        </p:spPr>
      </p:pic>
      <p:pic>
        <p:nvPicPr>
          <p:cNvPr id="250" name="Google Shape;250;p24" title="data-cleaning.png"/>
          <p:cNvPicPr preferRelativeResize="0"/>
          <p:nvPr/>
        </p:nvPicPr>
        <p:blipFill>
          <a:blip r:embed="rId6">
            <a:alphaModFix/>
          </a:blip>
          <a:stretch>
            <a:fillRect/>
          </a:stretch>
        </p:blipFill>
        <p:spPr>
          <a:xfrm rot="-870547">
            <a:off x="13693395" y="432792"/>
            <a:ext cx="3958911" cy="3958893"/>
          </a:xfrm>
          <a:prstGeom prst="rect">
            <a:avLst/>
          </a:prstGeom>
          <a:noFill/>
          <a:ln>
            <a:noFill/>
          </a:ln>
        </p:spPr>
      </p:pic>
      <p:pic>
        <p:nvPicPr>
          <p:cNvPr id="251" name="Google Shape;251;p24" title="data-cleaning (1).png"/>
          <p:cNvPicPr preferRelativeResize="0"/>
          <p:nvPr/>
        </p:nvPicPr>
        <p:blipFill>
          <a:blip r:embed="rId7">
            <a:alphaModFix/>
          </a:blip>
          <a:stretch>
            <a:fillRect/>
          </a:stretch>
        </p:blipFill>
        <p:spPr>
          <a:xfrm rot="-837527">
            <a:off x="580300" y="7837600"/>
            <a:ext cx="2137606" cy="1683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0"/>
                                        <p:tgtEl>
                                          <p:spTgt spid="250"/>
                                        </p:tgtEl>
                                        <p:attrNameLst>
                                          <p:attrName>ppt_w</p:attrName>
                                        </p:attrNameLst>
                                      </p:cBhvr>
                                      <p:tavLst>
                                        <p:tav fmla="" tm="0">
                                          <p:val>
                                            <p:strVal val="0"/>
                                          </p:val>
                                        </p:tav>
                                        <p:tav fmla="" tm="100000">
                                          <p:val>
                                            <p:strVal val="#ppt_w"/>
                                          </p:val>
                                        </p:tav>
                                      </p:tavLst>
                                    </p:anim>
                                    <p:anim calcmode="lin" valueType="num">
                                      <p:cBhvr additive="base">
                                        <p:cTn dur="1000"/>
                                        <p:tgtEl>
                                          <p:spTgt spid="2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ppt_w</p:attrName>
                                        </p:attrNameLst>
                                      </p:cBhvr>
                                      <p:tavLst>
                                        <p:tav fmla="" tm="0">
                                          <p:val>
                                            <p:strVal val="0"/>
                                          </p:val>
                                        </p:tav>
                                        <p:tav fmla="" tm="100000">
                                          <p:val>
                                            <p:strVal val="#ppt_w"/>
                                          </p:val>
                                        </p:tav>
                                      </p:tavLst>
                                    </p:anim>
                                    <p:anim calcmode="lin" valueType="num">
                                      <p:cBhvr additive="base">
                                        <p:cTn dur="1000"/>
                                        <p:tgtEl>
                                          <p:spTgt spid="25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255" name="Shape 255"/>
        <p:cNvGrpSpPr/>
        <p:nvPr/>
      </p:nvGrpSpPr>
      <p:grpSpPr>
        <a:xfrm>
          <a:off x="0" y="0"/>
          <a:ext cx="0" cy="0"/>
          <a:chOff x="0" y="0"/>
          <a:chExt cx="0" cy="0"/>
        </a:xfrm>
      </p:grpSpPr>
      <p:sp>
        <p:nvSpPr>
          <p:cNvPr id="256" name="Google Shape;256;p25"/>
          <p:cNvSpPr/>
          <p:nvPr/>
        </p:nvSpPr>
        <p:spPr>
          <a:xfrm flipH="1" rot="-2119258">
            <a:off x="-2263694" y="8326801"/>
            <a:ext cx="12745619" cy="5400956"/>
          </a:xfrm>
          <a:custGeom>
            <a:rect b="b" l="l" r="r" t="t"/>
            <a:pathLst>
              <a:path extrusionOk="0" h="5407093" w="12760102">
                <a:moveTo>
                  <a:pt x="12760102" y="0"/>
                </a:moveTo>
                <a:lnTo>
                  <a:pt x="0" y="0"/>
                </a:lnTo>
                <a:lnTo>
                  <a:pt x="0" y="5407093"/>
                </a:lnTo>
                <a:lnTo>
                  <a:pt x="12760102" y="5407093"/>
                </a:lnTo>
                <a:lnTo>
                  <a:pt x="12760102" y="0"/>
                </a:lnTo>
                <a:close/>
              </a:path>
            </a:pathLst>
          </a:custGeom>
          <a:blipFill rotWithShape="1">
            <a:blip r:embed="rId3">
              <a:alphaModFix/>
            </a:blip>
            <a:stretch>
              <a:fillRect b="0" l="0" r="0" t="0"/>
            </a:stretch>
          </a:blipFill>
          <a:ln>
            <a:noFill/>
          </a:ln>
        </p:spPr>
      </p:sp>
      <p:grpSp>
        <p:nvGrpSpPr>
          <p:cNvPr id="257" name="Google Shape;257;p25"/>
          <p:cNvGrpSpPr/>
          <p:nvPr/>
        </p:nvGrpSpPr>
        <p:grpSpPr>
          <a:xfrm>
            <a:off x="-595965" y="-501165"/>
            <a:ext cx="1437575" cy="11289323"/>
            <a:chOff x="0" y="-57150"/>
            <a:chExt cx="378618" cy="2973300"/>
          </a:xfrm>
        </p:grpSpPr>
        <p:sp>
          <p:nvSpPr>
            <p:cNvPr id="258" name="Google Shape;258;p25"/>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259" name="Google Shape;259;p25"/>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0" name="Google Shape;260;p25"/>
          <p:cNvSpPr/>
          <p:nvPr/>
        </p:nvSpPr>
        <p:spPr>
          <a:xfrm>
            <a:off x="12114668" y="-3157079"/>
            <a:ext cx="15827806" cy="6707033"/>
          </a:xfrm>
          <a:custGeom>
            <a:rect b="b" l="l" r="r" t="t"/>
            <a:pathLst>
              <a:path extrusionOk="0" h="6707033" w="15827806">
                <a:moveTo>
                  <a:pt x="0" y="0"/>
                </a:moveTo>
                <a:lnTo>
                  <a:pt x="15827806" y="0"/>
                </a:lnTo>
                <a:lnTo>
                  <a:pt x="15827806" y="6707033"/>
                </a:lnTo>
                <a:lnTo>
                  <a:pt x="0" y="6707033"/>
                </a:lnTo>
                <a:lnTo>
                  <a:pt x="0" y="0"/>
                </a:lnTo>
                <a:close/>
              </a:path>
            </a:pathLst>
          </a:custGeom>
          <a:blipFill rotWithShape="1">
            <a:blip r:embed="rId3">
              <a:alphaModFix/>
            </a:blip>
            <a:stretch>
              <a:fillRect b="0" l="0" r="0" t="0"/>
            </a:stretch>
          </a:blipFill>
          <a:ln>
            <a:noFill/>
          </a:ln>
        </p:spPr>
      </p:sp>
      <p:grpSp>
        <p:nvGrpSpPr>
          <p:cNvPr id="261" name="Google Shape;261;p25"/>
          <p:cNvGrpSpPr/>
          <p:nvPr/>
        </p:nvGrpSpPr>
        <p:grpSpPr>
          <a:xfrm>
            <a:off x="1179800" y="233649"/>
            <a:ext cx="9449507" cy="2069760"/>
            <a:chOff x="0" y="-57150"/>
            <a:chExt cx="1816200" cy="457800"/>
          </a:xfrm>
        </p:grpSpPr>
        <p:sp>
          <p:nvSpPr>
            <p:cNvPr id="262" name="Google Shape;262;p25"/>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263" name="Google Shape;263;p25"/>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4" name="Google Shape;264;p25"/>
          <p:cNvSpPr txBox="1"/>
          <p:nvPr/>
        </p:nvSpPr>
        <p:spPr>
          <a:xfrm>
            <a:off x="1179795" y="603780"/>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01</a:t>
            </a:r>
            <a:endParaRPr/>
          </a:p>
        </p:txBody>
      </p:sp>
      <p:sp>
        <p:nvSpPr>
          <p:cNvPr id="265" name="Google Shape;265;p25"/>
          <p:cNvSpPr txBox="1"/>
          <p:nvPr/>
        </p:nvSpPr>
        <p:spPr>
          <a:xfrm>
            <a:off x="2534900" y="603775"/>
            <a:ext cx="10537500" cy="2225700"/>
          </a:xfrm>
          <a:prstGeom prst="rect">
            <a:avLst/>
          </a:prstGeom>
          <a:noFill/>
          <a:ln>
            <a:noFill/>
          </a:ln>
        </p:spPr>
        <p:txBody>
          <a:bodyPr anchorCtr="0" anchor="t" bIns="0" lIns="0" spcFirstLastPara="1" rIns="0" wrap="square" tIns="0">
            <a:spAutoFit/>
          </a:bodyPr>
          <a:lstStyle/>
          <a:p>
            <a:pPr indent="-406400" lvl="0" marL="457200" rtl="0" algn="l">
              <a:lnSpc>
                <a:spcPct val="115000"/>
              </a:lnSpc>
              <a:spcBef>
                <a:spcPts val="0"/>
              </a:spcBef>
              <a:spcAft>
                <a:spcPts val="0"/>
              </a:spcAft>
              <a:buClr>
                <a:srgbClr val="FFFFFF"/>
              </a:buClr>
              <a:buSzPts val="2800"/>
              <a:buChar char="●"/>
            </a:pPr>
            <a:r>
              <a:rPr b="1" lang="en-US" sz="2800">
                <a:solidFill>
                  <a:srgbClr val="FFFFFF"/>
                </a:solidFill>
                <a:latin typeface="Calibri"/>
                <a:ea typeface="Calibri"/>
                <a:cs typeface="Calibri"/>
                <a:sym typeface="Calibri"/>
              </a:rPr>
              <a:t>Handling Unknown/Invalid Values</a:t>
            </a:r>
            <a:r>
              <a:rPr lang="en-US" sz="2800">
                <a:solidFill>
                  <a:srgbClr val="FFFFFF"/>
                </a:solidFill>
                <a:latin typeface="Calibri"/>
                <a:ea typeface="Calibri"/>
                <a:cs typeface="Calibri"/>
                <a:sym typeface="Calibri"/>
              </a:rPr>
              <a:t>:</a:t>
            </a:r>
            <a:endParaRPr sz="28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Removed rows where AQI_Category was </a:t>
            </a:r>
            <a:endParaRPr sz="2800">
              <a:solidFill>
                <a:srgbClr val="FFFFFF"/>
              </a:solidFill>
              <a:latin typeface="Calibri"/>
              <a:ea typeface="Calibri"/>
              <a:cs typeface="Calibri"/>
              <a:sym typeface="Calibri"/>
            </a:endParaRPr>
          </a:p>
          <a:p>
            <a:pPr indent="0" lvl="0" marL="914400" rtl="0" algn="l">
              <a:lnSpc>
                <a:spcPct val="115000"/>
              </a:lnSpc>
              <a:spcBef>
                <a:spcPts val="1200"/>
              </a:spcBef>
              <a:spcAft>
                <a:spcPts val="0"/>
              </a:spcAft>
              <a:buNone/>
            </a:pPr>
            <a:r>
              <a:rPr lang="en-US" sz="2800">
                <a:solidFill>
                  <a:srgbClr val="FFFFFF"/>
                </a:solidFill>
                <a:latin typeface="Calibri"/>
                <a:ea typeface="Calibri"/>
                <a:cs typeface="Calibri"/>
                <a:sym typeface="Calibri"/>
              </a:rPr>
              <a:t>labeled as "Unknown".</a:t>
            </a:r>
            <a:endParaRPr sz="2800">
              <a:solidFill>
                <a:srgbClr val="FFFFFF"/>
              </a:solidFill>
              <a:latin typeface="Calibri"/>
              <a:ea typeface="Calibri"/>
              <a:cs typeface="Calibri"/>
              <a:sym typeface="Calibri"/>
            </a:endParaRPr>
          </a:p>
          <a:p>
            <a:pPr indent="0" lvl="0" marL="0" rtl="0" algn="l">
              <a:lnSpc>
                <a:spcPct val="140000"/>
              </a:lnSpc>
              <a:spcBef>
                <a:spcPts val="1200"/>
              </a:spcBef>
              <a:spcAft>
                <a:spcPts val="0"/>
              </a:spcAft>
              <a:buNone/>
            </a:pPr>
            <a:r>
              <a:t/>
            </a:r>
            <a:endParaRPr b="1" sz="2800">
              <a:solidFill>
                <a:srgbClr val="FFFFFF"/>
              </a:solidFill>
              <a:latin typeface="Calibri"/>
              <a:ea typeface="Calibri"/>
              <a:cs typeface="Calibri"/>
              <a:sym typeface="Calibri"/>
            </a:endParaRPr>
          </a:p>
        </p:txBody>
      </p:sp>
      <p:pic>
        <p:nvPicPr>
          <p:cNvPr id="266" name="Google Shape;266;p25" title="innomatics logo.png"/>
          <p:cNvPicPr preferRelativeResize="0"/>
          <p:nvPr/>
        </p:nvPicPr>
        <p:blipFill>
          <a:blip r:embed="rId4">
            <a:alphaModFix/>
          </a:blip>
          <a:stretch>
            <a:fillRect/>
          </a:stretch>
        </p:blipFill>
        <p:spPr>
          <a:xfrm>
            <a:off x="13644526" y="152400"/>
            <a:ext cx="4517675" cy="927325"/>
          </a:xfrm>
          <a:prstGeom prst="rect">
            <a:avLst/>
          </a:prstGeom>
          <a:noFill/>
          <a:ln>
            <a:noFill/>
          </a:ln>
        </p:spPr>
      </p:pic>
      <p:pic>
        <p:nvPicPr>
          <p:cNvPr id="267" name="Google Shape;267;p25"/>
          <p:cNvPicPr preferRelativeResize="0"/>
          <p:nvPr/>
        </p:nvPicPr>
        <p:blipFill>
          <a:blip r:embed="rId5">
            <a:alphaModFix/>
          </a:blip>
          <a:stretch>
            <a:fillRect/>
          </a:stretch>
        </p:blipFill>
        <p:spPr>
          <a:xfrm>
            <a:off x="1429387" y="2622613"/>
            <a:ext cx="9537875" cy="927325"/>
          </a:xfrm>
          <a:prstGeom prst="rect">
            <a:avLst/>
          </a:prstGeom>
          <a:noFill/>
          <a:ln cap="flat" cmpd="thickThin" w="76200">
            <a:solidFill>
              <a:schemeClr val="accent6"/>
            </a:solidFill>
            <a:prstDash val="solid"/>
            <a:round/>
            <a:headEnd len="sm" w="sm" type="none"/>
            <a:tailEnd len="sm" w="sm" type="none"/>
          </a:ln>
        </p:spPr>
      </p:pic>
      <p:grpSp>
        <p:nvGrpSpPr>
          <p:cNvPr id="268" name="Google Shape;268;p25"/>
          <p:cNvGrpSpPr/>
          <p:nvPr/>
        </p:nvGrpSpPr>
        <p:grpSpPr>
          <a:xfrm>
            <a:off x="1213688" y="3859789"/>
            <a:ext cx="11585540" cy="2567388"/>
            <a:chOff x="0" y="-57150"/>
            <a:chExt cx="1816200" cy="457800"/>
          </a:xfrm>
        </p:grpSpPr>
        <p:sp>
          <p:nvSpPr>
            <p:cNvPr id="269" name="Google Shape;269;p25"/>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270" name="Google Shape;270;p25"/>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1" name="Google Shape;271;p25"/>
          <p:cNvSpPr txBox="1"/>
          <p:nvPr/>
        </p:nvSpPr>
        <p:spPr>
          <a:xfrm>
            <a:off x="1179795" y="4289555"/>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2</a:t>
            </a:r>
            <a:endParaRPr/>
          </a:p>
        </p:txBody>
      </p:sp>
      <p:sp>
        <p:nvSpPr>
          <p:cNvPr id="272" name="Google Shape;272;p25"/>
          <p:cNvSpPr txBox="1"/>
          <p:nvPr/>
        </p:nvSpPr>
        <p:spPr>
          <a:xfrm>
            <a:off x="2534911" y="4289549"/>
            <a:ext cx="10537500" cy="2567400"/>
          </a:xfrm>
          <a:prstGeom prst="rect">
            <a:avLst/>
          </a:prstGeom>
          <a:noFill/>
          <a:ln>
            <a:noFill/>
          </a:ln>
        </p:spPr>
        <p:txBody>
          <a:bodyPr anchorCtr="0" anchor="t" bIns="0" lIns="0" spcFirstLastPara="1" rIns="0" wrap="square" tIns="0">
            <a:spAutoFit/>
          </a:bodyPr>
          <a:lstStyle/>
          <a:p>
            <a:pPr indent="-406400" lvl="0" marL="457200" rtl="0" algn="l">
              <a:lnSpc>
                <a:spcPct val="115000"/>
              </a:lnSpc>
              <a:spcBef>
                <a:spcPts val="0"/>
              </a:spcBef>
              <a:spcAft>
                <a:spcPts val="0"/>
              </a:spcAft>
              <a:buClr>
                <a:srgbClr val="FFFFFF"/>
              </a:buClr>
              <a:buSzPts val="2800"/>
              <a:buChar char="●"/>
            </a:pPr>
            <a:r>
              <a:rPr b="1" lang="en-US" sz="2800">
                <a:solidFill>
                  <a:srgbClr val="FFFFFF"/>
                </a:solidFill>
                <a:latin typeface="Calibri"/>
                <a:ea typeface="Calibri"/>
                <a:cs typeface="Calibri"/>
                <a:sym typeface="Calibri"/>
              </a:rPr>
              <a:t>Missing Value Treatment</a:t>
            </a:r>
            <a:r>
              <a:rPr lang="en-US" sz="2800">
                <a:solidFill>
                  <a:srgbClr val="FFFFFF"/>
                </a:solidFill>
                <a:latin typeface="Calibri"/>
                <a:ea typeface="Calibri"/>
                <a:cs typeface="Calibri"/>
                <a:sym typeface="Calibri"/>
              </a:rPr>
              <a:t>:</a:t>
            </a:r>
            <a:endParaRPr sz="28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Identified missing values using .isna().sum().</a:t>
            </a:r>
            <a:endParaRPr sz="28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Considered strategies like removal, imputation, or interpolation depending on feature importance.</a:t>
            </a:r>
            <a:endParaRPr sz="2800">
              <a:solidFill>
                <a:srgbClr val="FFFFFF"/>
              </a:solidFill>
              <a:latin typeface="Calibri"/>
              <a:ea typeface="Calibri"/>
              <a:cs typeface="Calibri"/>
              <a:sym typeface="Calibri"/>
            </a:endParaRPr>
          </a:p>
          <a:p>
            <a:pPr indent="0" lvl="0" marL="0" rtl="0" algn="l">
              <a:lnSpc>
                <a:spcPct val="140000"/>
              </a:lnSpc>
              <a:spcBef>
                <a:spcPts val="1200"/>
              </a:spcBef>
              <a:spcAft>
                <a:spcPts val="0"/>
              </a:spcAft>
              <a:buNone/>
            </a:pPr>
            <a:r>
              <a:t/>
            </a:r>
            <a:endParaRPr b="1" sz="2800">
              <a:solidFill>
                <a:srgbClr val="FFFFFF"/>
              </a:solidFill>
              <a:latin typeface="Calibri"/>
              <a:ea typeface="Calibri"/>
              <a:cs typeface="Calibri"/>
              <a:sym typeface="Calibri"/>
            </a:endParaRPr>
          </a:p>
        </p:txBody>
      </p:sp>
      <p:pic>
        <p:nvPicPr>
          <p:cNvPr id="273" name="Google Shape;273;p25"/>
          <p:cNvPicPr preferRelativeResize="0"/>
          <p:nvPr/>
        </p:nvPicPr>
        <p:blipFill>
          <a:blip r:embed="rId6">
            <a:alphaModFix/>
          </a:blip>
          <a:stretch>
            <a:fillRect/>
          </a:stretch>
        </p:blipFill>
        <p:spPr>
          <a:xfrm>
            <a:off x="13171325" y="2321228"/>
            <a:ext cx="4375400" cy="7505474"/>
          </a:xfrm>
          <a:prstGeom prst="rect">
            <a:avLst/>
          </a:prstGeom>
          <a:noFill/>
          <a:ln cap="flat" cmpd="thickThin" w="76200">
            <a:solidFill>
              <a:schemeClr val="accent6"/>
            </a:solidFill>
            <a:prstDash val="solid"/>
            <a:round/>
            <a:headEnd len="sm" w="sm" type="none"/>
            <a:tailEnd len="sm" w="sm" type="none"/>
          </a:ln>
        </p:spPr>
      </p:pic>
      <p:grpSp>
        <p:nvGrpSpPr>
          <p:cNvPr id="274" name="Google Shape;274;p25"/>
          <p:cNvGrpSpPr/>
          <p:nvPr/>
        </p:nvGrpSpPr>
        <p:grpSpPr>
          <a:xfrm>
            <a:off x="1179788" y="6737014"/>
            <a:ext cx="11585540" cy="2567388"/>
            <a:chOff x="0" y="-57150"/>
            <a:chExt cx="1816200" cy="457800"/>
          </a:xfrm>
        </p:grpSpPr>
        <p:sp>
          <p:nvSpPr>
            <p:cNvPr id="275" name="Google Shape;275;p25"/>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276" name="Google Shape;276;p25"/>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7" name="Google Shape;277;p25"/>
          <p:cNvSpPr txBox="1"/>
          <p:nvPr/>
        </p:nvSpPr>
        <p:spPr>
          <a:xfrm>
            <a:off x="2501011" y="7166774"/>
            <a:ext cx="10537500" cy="2567400"/>
          </a:xfrm>
          <a:prstGeom prst="rect">
            <a:avLst/>
          </a:prstGeom>
          <a:noFill/>
          <a:ln>
            <a:noFill/>
          </a:ln>
        </p:spPr>
        <p:txBody>
          <a:bodyPr anchorCtr="0" anchor="t" bIns="0" lIns="0" spcFirstLastPara="1" rIns="0" wrap="square" tIns="0">
            <a:spAutoFit/>
          </a:bodyPr>
          <a:lstStyle/>
          <a:p>
            <a:pPr indent="-406400" lvl="0" marL="457200" rtl="0" algn="l">
              <a:lnSpc>
                <a:spcPct val="115000"/>
              </a:lnSpc>
              <a:spcBef>
                <a:spcPts val="0"/>
              </a:spcBef>
              <a:spcAft>
                <a:spcPts val="0"/>
              </a:spcAft>
              <a:buClr>
                <a:srgbClr val="FFFFFF"/>
              </a:buClr>
              <a:buSzPts val="2800"/>
              <a:buChar char="●"/>
            </a:pPr>
            <a:r>
              <a:rPr b="1" lang="en-US" sz="2800">
                <a:solidFill>
                  <a:srgbClr val="FFFFFF"/>
                </a:solidFill>
                <a:latin typeface="Calibri"/>
                <a:ea typeface="Calibri"/>
                <a:cs typeface="Calibri"/>
                <a:sym typeface="Calibri"/>
              </a:rPr>
              <a:t>Data Consistency Checks</a:t>
            </a:r>
            <a:r>
              <a:rPr lang="en-US" sz="2800">
                <a:solidFill>
                  <a:srgbClr val="FFFFFF"/>
                </a:solidFill>
                <a:latin typeface="Calibri"/>
                <a:ea typeface="Calibri"/>
                <a:cs typeface="Calibri"/>
                <a:sym typeface="Calibri"/>
              </a:rPr>
              <a:t>:</a:t>
            </a:r>
            <a:endParaRPr sz="28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Ensured categorical labels (e.g., AQI categories) were standardized.</a:t>
            </a:r>
            <a:endParaRPr sz="28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Verified pollutant ranges were within realistic limits.</a:t>
            </a:r>
            <a:endParaRPr sz="2800">
              <a:solidFill>
                <a:srgbClr val="FFFFFF"/>
              </a:solidFill>
              <a:latin typeface="Calibri"/>
              <a:ea typeface="Calibri"/>
              <a:cs typeface="Calibri"/>
              <a:sym typeface="Calibri"/>
            </a:endParaRPr>
          </a:p>
          <a:p>
            <a:pPr indent="0" lvl="0" marL="0" rtl="0" algn="l">
              <a:lnSpc>
                <a:spcPct val="140000"/>
              </a:lnSpc>
              <a:spcBef>
                <a:spcPts val="1200"/>
              </a:spcBef>
              <a:spcAft>
                <a:spcPts val="0"/>
              </a:spcAft>
              <a:buNone/>
            </a:pPr>
            <a:r>
              <a:t/>
            </a:r>
            <a:endParaRPr b="1" sz="2800">
              <a:solidFill>
                <a:srgbClr val="FFFFFF"/>
              </a:solidFill>
              <a:latin typeface="Calibri"/>
              <a:ea typeface="Calibri"/>
              <a:cs typeface="Calibri"/>
              <a:sym typeface="Calibri"/>
            </a:endParaRPr>
          </a:p>
        </p:txBody>
      </p:sp>
      <p:sp>
        <p:nvSpPr>
          <p:cNvPr id="278" name="Google Shape;278;p25"/>
          <p:cNvSpPr txBox="1"/>
          <p:nvPr/>
        </p:nvSpPr>
        <p:spPr>
          <a:xfrm>
            <a:off x="1179795" y="7137605"/>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1000"/>
                                        <p:tgtEl>
                                          <p:spTgt spid="2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282" name="Shape 282"/>
        <p:cNvGrpSpPr/>
        <p:nvPr/>
      </p:nvGrpSpPr>
      <p:grpSpPr>
        <a:xfrm>
          <a:off x="0" y="0"/>
          <a:ext cx="0" cy="0"/>
          <a:chOff x="0" y="0"/>
          <a:chExt cx="0" cy="0"/>
        </a:xfrm>
      </p:grpSpPr>
      <p:sp>
        <p:nvSpPr>
          <p:cNvPr id="283" name="Google Shape;283;p26"/>
          <p:cNvSpPr/>
          <p:nvPr/>
        </p:nvSpPr>
        <p:spPr>
          <a:xfrm flipH="1" rot="-2119258">
            <a:off x="-2263694" y="8326801"/>
            <a:ext cx="12745619" cy="5400956"/>
          </a:xfrm>
          <a:custGeom>
            <a:rect b="b" l="l" r="r" t="t"/>
            <a:pathLst>
              <a:path extrusionOk="0" h="5407093" w="12760102">
                <a:moveTo>
                  <a:pt x="12760102" y="0"/>
                </a:moveTo>
                <a:lnTo>
                  <a:pt x="0" y="0"/>
                </a:lnTo>
                <a:lnTo>
                  <a:pt x="0" y="5407093"/>
                </a:lnTo>
                <a:lnTo>
                  <a:pt x="12760102" y="5407093"/>
                </a:lnTo>
                <a:lnTo>
                  <a:pt x="12760102" y="0"/>
                </a:lnTo>
                <a:close/>
              </a:path>
            </a:pathLst>
          </a:custGeom>
          <a:blipFill rotWithShape="1">
            <a:blip r:embed="rId3">
              <a:alphaModFix/>
            </a:blip>
            <a:stretch>
              <a:fillRect b="0" l="0" r="0" t="0"/>
            </a:stretch>
          </a:blipFill>
          <a:ln>
            <a:noFill/>
          </a:ln>
        </p:spPr>
      </p:sp>
      <p:grpSp>
        <p:nvGrpSpPr>
          <p:cNvPr id="284" name="Google Shape;284;p26"/>
          <p:cNvGrpSpPr/>
          <p:nvPr/>
        </p:nvGrpSpPr>
        <p:grpSpPr>
          <a:xfrm>
            <a:off x="-595965" y="-501165"/>
            <a:ext cx="1437575" cy="11289323"/>
            <a:chOff x="0" y="-57150"/>
            <a:chExt cx="378618" cy="2973300"/>
          </a:xfrm>
        </p:grpSpPr>
        <p:sp>
          <p:nvSpPr>
            <p:cNvPr id="285" name="Google Shape;285;p26"/>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286" name="Google Shape;286;p26"/>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7" name="Google Shape;287;p26"/>
          <p:cNvSpPr/>
          <p:nvPr/>
        </p:nvSpPr>
        <p:spPr>
          <a:xfrm>
            <a:off x="12114668" y="-3157079"/>
            <a:ext cx="15827806" cy="6707033"/>
          </a:xfrm>
          <a:custGeom>
            <a:rect b="b" l="l" r="r" t="t"/>
            <a:pathLst>
              <a:path extrusionOk="0" h="6707033" w="15827806">
                <a:moveTo>
                  <a:pt x="0" y="0"/>
                </a:moveTo>
                <a:lnTo>
                  <a:pt x="15827806" y="0"/>
                </a:lnTo>
                <a:lnTo>
                  <a:pt x="15827806" y="6707033"/>
                </a:lnTo>
                <a:lnTo>
                  <a:pt x="0" y="6707033"/>
                </a:lnTo>
                <a:lnTo>
                  <a:pt x="0" y="0"/>
                </a:lnTo>
                <a:close/>
              </a:path>
            </a:pathLst>
          </a:custGeom>
          <a:blipFill rotWithShape="1">
            <a:blip r:embed="rId3">
              <a:alphaModFix/>
            </a:blip>
            <a:stretch>
              <a:fillRect b="0" l="0" r="0" t="0"/>
            </a:stretch>
          </a:blipFill>
          <a:ln>
            <a:noFill/>
          </a:ln>
        </p:spPr>
      </p:sp>
      <p:pic>
        <p:nvPicPr>
          <p:cNvPr id="288" name="Google Shape;288;p26" title="innomatics logo.png"/>
          <p:cNvPicPr preferRelativeResize="0"/>
          <p:nvPr/>
        </p:nvPicPr>
        <p:blipFill>
          <a:blip r:embed="rId4">
            <a:alphaModFix/>
          </a:blip>
          <a:stretch>
            <a:fillRect/>
          </a:stretch>
        </p:blipFill>
        <p:spPr>
          <a:xfrm>
            <a:off x="13644526" y="152400"/>
            <a:ext cx="4517675" cy="927325"/>
          </a:xfrm>
          <a:prstGeom prst="rect">
            <a:avLst/>
          </a:prstGeom>
          <a:noFill/>
          <a:ln>
            <a:noFill/>
          </a:ln>
        </p:spPr>
      </p:pic>
      <p:pic>
        <p:nvPicPr>
          <p:cNvPr id="289" name="Google Shape;289;p26" title="15.jpg"/>
          <p:cNvPicPr preferRelativeResize="0"/>
          <p:nvPr/>
        </p:nvPicPr>
        <p:blipFill>
          <a:blip r:embed="rId5">
            <a:alphaModFix/>
          </a:blip>
          <a:stretch>
            <a:fillRect/>
          </a:stretch>
        </p:blipFill>
        <p:spPr>
          <a:xfrm>
            <a:off x="1189050" y="1418500"/>
            <a:ext cx="11891300" cy="7000075"/>
          </a:xfrm>
          <a:prstGeom prst="rect">
            <a:avLst/>
          </a:prstGeom>
          <a:noFill/>
          <a:ln cap="flat" cmpd="thickThin" w="76200">
            <a:solidFill>
              <a:srgbClr val="00B0F0"/>
            </a:solidFill>
            <a:prstDash val="solid"/>
            <a:round/>
            <a:headEnd len="sm" w="sm" type="none"/>
            <a:tailEnd len="sm" w="sm" type="none"/>
          </a:ln>
        </p:spPr>
      </p:pic>
      <p:pic>
        <p:nvPicPr>
          <p:cNvPr id="290" name="Google Shape;290;p26" title="14.jpg"/>
          <p:cNvPicPr preferRelativeResize="0"/>
          <p:nvPr/>
        </p:nvPicPr>
        <p:blipFill>
          <a:blip r:embed="rId6">
            <a:alphaModFix/>
          </a:blip>
          <a:stretch>
            <a:fillRect/>
          </a:stretch>
        </p:blipFill>
        <p:spPr>
          <a:xfrm>
            <a:off x="13427808" y="1418496"/>
            <a:ext cx="4887275" cy="1596250"/>
          </a:xfrm>
          <a:prstGeom prst="rect">
            <a:avLst/>
          </a:prstGeom>
          <a:noFill/>
          <a:ln cap="flat" cmpd="thickThin" w="76200">
            <a:solidFill>
              <a:srgbClr val="00B0F0"/>
            </a:solidFill>
            <a:prstDash val="solid"/>
            <a:round/>
            <a:headEnd len="sm" w="sm" type="none"/>
            <a:tailEnd len="sm" w="sm" type="none"/>
          </a:ln>
        </p:spPr>
      </p:pic>
      <p:pic>
        <p:nvPicPr>
          <p:cNvPr id="291" name="Google Shape;291;p26" title="13.jpg"/>
          <p:cNvPicPr preferRelativeResize="0"/>
          <p:nvPr/>
        </p:nvPicPr>
        <p:blipFill>
          <a:blip r:embed="rId7">
            <a:alphaModFix/>
          </a:blip>
          <a:stretch>
            <a:fillRect/>
          </a:stretch>
        </p:blipFill>
        <p:spPr>
          <a:xfrm>
            <a:off x="13427799" y="3549950"/>
            <a:ext cx="4517675" cy="6168425"/>
          </a:xfrm>
          <a:prstGeom prst="rect">
            <a:avLst/>
          </a:prstGeom>
          <a:noFill/>
          <a:ln cap="flat" cmpd="thickThin" w="76200">
            <a:solidFill>
              <a:srgbClr val="00B0F0"/>
            </a:solidFill>
            <a:prstDash val="solid"/>
            <a:round/>
            <a:headEnd len="sm" w="sm" type="none"/>
            <a:tailEnd len="sm" w="sm" type="none"/>
          </a:ln>
        </p:spPr>
      </p:pic>
      <p:sp>
        <p:nvSpPr>
          <p:cNvPr id="292" name="Google Shape;292;p26"/>
          <p:cNvSpPr txBox="1"/>
          <p:nvPr/>
        </p:nvSpPr>
        <p:spPr>
          <a:xfrm>
            <a:off x="1065275" y="449275"/>
            <a:ext cx="5919000" cy="8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Cleaned Data:</a:t>
            </a:r>
            <a:endParaRPr b="1" sz="3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2" presetSubtype="4">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7"/>
          <p:cNvSpPr/>
          <p:nvPr/>
        </p:nvSpPr>
        <p:spPr>
          <a:xfrm rot="-206533">
            <a:off x="6109209" y="5307576"/>
            <a:ext cx="15037910" cy="6372315"/>
          </a:xfrm>
          <a:custGeom>
            <a:rect b="b" l="l" r="r" t="t"/>
            <a:pathLst>
              <a:path extrusionOk="0" h="6376760" w="15048401">
                <a:moveTo>
                  <a:pt x="0" y="0"/>
                </a:moveTo>
                <a:lnTo>
                  <a:pt x="15048401" y="0"/>
                </a:lnTo>
                <a:lnTo>
                  <a:pt x="15048401" y="6376760"/>
                </a:lnTo>
                <a:lnTo>
                  <a:pt x="0" y="6376760"/>
                </a:lnTo>
                <a:lnTo>
                  <a:pt x="0" y="0"/>
                </a:lnTo>
                <a:close/>
              </a:path>
            </a:pathLst>
          </a:custGeom>
          <a:blipFill rotWithShape="1">
            <a:blip r:embed="rId3">
              <a:alphaModFix/>
            </a:blip>
            <a:stretch>
              <a:fillRect b="0" l="0" r="0" t="0"/>
            </a:stretch>
          </a:blipFill>
          <a:ln>
            <a:noFill/>
          </a:ln>
        </p:spPr>
      </p:sp>
      <p:grpSp>
        <p:nvGrpSpPr>
          <p:cNvPr id="298" name="Google Shape;298;p27"/>
          <p:cNvGrpSpPr/>
          <p:nvPr/>
        </p:nvGrpSpPr>
        <p:grpSpPr>
          <a:xfrm>
            <a:off x="-332475" y="6792526"/>
            <a:ext cx="12598852" cy="429574"/>
            <a:chOff x="0" y="-57150"/>
            <a:chExt cx="2538300" cy="113138"/>
          </a:xfrm>
        </p:grpSpPr>
        <p:sp>
          <p:nvSpPr>
            <p:cNvPr id="299" name="Google Shape;299;p27"/>
            <p:cNvSpPr/>
            <p:nvPr/>
          </p:nvSpPr>
          <p:spPr>
            <a:xfrm>
              <a:off x="0" y="0"/>
              <a:ext cx="2538236" cy="55988"/>
            </a:xfrm>
            <a:custGeom>
              <a:rect b="b" l="l" r="r" t="t"/>
              <a:pathLst>
                <a:path extrusionOk="0" h="55988" w="2538236">
                  <a:moveTo>
                    <a:pt x="0" y="0"/>
                  </a:moveTo>
                  <a:lnTo>
                    <a:pt x="2538236" y="0"/>
                  </a:lnTo>
                  <a:lnTo>
                    <a:pt x="2538236" y="55988"/>
                  </a:lnTo>
                  <a:lnTo>
                    <a:pt x="0" y="559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300" name="Google Shape;300;p27"/>
            <p:cNvSpPr txBox="1"/>
            <p:nvPr/>
          </p:nvSpPr>
          <p:spPr>
            <a:xfrm>
              <a:off x="0" y="-57150"/>
              <a:ext cx="2538300" cy="1131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p27"/>
          <p:cNvSpPr/>
          <p:nvPr/>
        </p:nvSpPr>
        <p:spPr>
          <a:xfrm flipH="1" rot="10800000">
            <a:off x="-641393" y="-1165054"/>
            <a:ext cx="6732105" cy="4030848"/>
          </a:xfrm>
          <a:custGeom>
            <a:rect b="b" l="l" r="r" t="t"/>
            <a:pathLst>
              <a:path extrusionOk="0" h="4030848" w="6732105">
                <a:moveTo>
                  <a:pt x="0" y="4030848"/>
                </a:moveTo>
                <a:lnTo>
                  <a:pt x="6732105" y="4030848"/>
                </a:lnTo>
                <a:lnTo>
                  <a:pt x="6732105" y="0"/>
                </a:lnTo>
                <a:lnTo>
                  <a:pt x="0" y="0"/>
                </a:lnTo>
                <a:lnTo>
                  <a:pt x="0" y="4030848"/>
                </a:lnTo>
                <a:close/>
              </a:path>
            </a:pathLst>
          </a:custGeom>
          <a:blipFill rotWithShape="1">
            <a:blip r:embed="rId4">
              <a:alphaModFix/>
            </a:blip>
            <a:stretch>
              <a:fillRect b="0" l="0" r="0" t="0"/>
            </a:stretch>
          </a:blipFill>
          <a:ln>
            <a:noFill/>
          </a:ln>
        </p:spPr>
      </p:sp>
      <p:sp>
        <p:nvSpPr>
          <p:cNvPr id="302" name="Google Shape;302;p27"/>
          <p:cNvSpPr txBox="1"/>
          <p:nvPr/>
        </p:nvSpPr>
        <p:spPr>
          <a:xfrm>
            <a:off x="4670700" y="3429000"/>
            <a:ext cx="8946600" cy="314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8500">
                <a:solidFill>
                  <a:srgbClr val="343434"/>
                </a:solidFill>
                <a:latin typeface="Lato Black"/>
                <a:ea typeface="Lato Black"/>
                <a:cs typeface="Lato Black"/>
                <a:sym typeface="Lato Black"/>
              </a:rPr>
              <a:t>Exploratory Data Analysis</a:t>
            </a:r>
            <a:endParaRPr sz="8500">
              <a:latin typeface="Lato Black"/>
              <a:ea typeface="Lato Black"/>
              <a:cs typeface="Lato Black"/>
              <a:sym typeface="Lato Black"/>
            </a:endParaRPr>
          </a:p>
        </p:txBody>
      </p:sp>
      <p:sp>
        <p:nvSpPr>
          <p:cNvPr id="303" name="Google Shape;303;p27"/>
          <p:cNvSpPr txBox="1"/>
          <p:nvPr/>
        </p:nvSpPr>
        <p:spPr>
          <a:xfrm>
            <a:off x="1028700" y="8032284"/>
            <a:ext cx="2553900" cy="215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t/>
            </a:r>
            <a:endParaRPr/>
          </a:p>
        </p:txBody>
      </p:sp>
      <p:pic>
        <p:nvPicPr>
          <p:cNvPr id="304" name="Google Shape;304;p27" title="innomatics logo.png"/>
          <p:cNvPicPr preferRelativeResize="0"/>
          <p:nvPr/>
        </p:nvPicPr>
        <p:blipFill>
          <a:blip r:embed="rId5">
            <a:alphaModFix/>
          </a:blip>
          <a:stretch>
            <a:fillRect/>
          </a:stretch>
        </p:blipFill>
        <p:spPr>
          <a:xfrm>
            <a:off x="13567426" y="9003450"/>
            <a:ext cx="4517675" cy="927325"/>
          </a:xfrm>
          <a:prstGeom prst="rect">
            <a:avLst/>
          </a:prstGeom>
          <a:noFill/>
          <a:ln>
            <a:noFill/>
          </a:ln>
        </p:spPr>
      </p:pic>
      <p:pic>
        <p:nvPicPr>
          <p:cNvPr id="305" name="Google Shape;305;p27" title="exploratory-analysis.png"/>
          <p:cNvPicPr preferRelativeResize="0"/>
          <p:nvPr/>
        </p:nvPicPr>
        <p:blipFill>
          <a:blip r:embed="rId6">
            <a:alphaModFix/>
          </a:blip>
          <a:stretch>
            <a:fillRect/>
          </a:stretch>
        </p:blipFill>
        <p:spPr>
          <a:xfrm rot="-733063">
            <a:off x="14040496" y="333991"/>
            <a:ext cx="3534731" cy="3534693"/>
          </a:xfrm>
          <a:prstGeom prst="rect">
            <a:avLst/>
          </a:prstGeom>
          <a:noFill/>
          <a:ln>
            <a:noFill/>
          </a:ln>
        </p:spPr>
      </p:pic>
      <p:pic>
        <p:nvPicPr>
          <p:cNvPr id="306" name="Google Shape;306;p27" title="exploratory-analysis (1).png"/>
          <p:cNvPicPr preferRelativeResize="0"/>
          <p:nvPr/>
        </p:nvPicPr>
        <p:blipFill>
          <a:blip r:embed="rId7">
            <a:alphaModFix/>
          </a:blip>
          <a:stretch>
            <a:fillRect/>
          </a:stretch>
        </p:blipFill>
        <p:spPr>
          <a:xfrm rot="-1190512">
            <a:off x="599777" y="7582575"/>
            <a:ext cx="2372250" cy="2372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2000"/>
                                        <p:tgtEl>
                                          <p:spTgt spid="2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2000"/>
                                        <p:tgtEl>
                                          <p:spTgt spid="302"/>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1000"/>
                                        <p:tgtEl>
                                          <p:spTgt spid="305"/>
                                        </p:tgtEl>
                                        <p:attrNameLst>
                                          <p:attrName>ppt_w</p:attrName>
                                        </p:attrNameLst>
                                      </p:cBhvr>
                                      <p:tavLst>
                                        <p:tav fmla="" tm="0">
                                          <p:val>
                                            <p:strVal val="0"/>
                                          </p:val>
                                        </p:tav>
                                        <p:tav fmla="" tm="100000">
                                          <p:val>
                                            <p:strVal val="#ppt_w"/>
                                          </p:val>
                                        </p:tav>
                                      </p:tavLst>
                                    </p:anim>
                                    <p:anim calcmode="lin" valueType="num">
                                      <p:cBhvr additive="base">
                                        <p:cTn dur="1000"/>
                                        <p:tgtEl>
                                          <p:spTgt spid="3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ppt_w</p:attrName>
                                        </p:attrNameLst>
                                      </p:cBhvr>
                                      <p:tavLst>
                                        <p:tav fmla="" tm="0">
                                          <p:val>
                                            <p:strVal val="0"/>
                                          </p:val>
                                        </p:tav>
                                        <p:tav fmla="" tm="100000">
                                          <p:val>
                                            <p:strVal val="#ppt_w"/>
                                          </p:val>
                                        </p:tav>
                                      </p:tavLst>
                                    </p:anim>
                                    <p:anim calcmode="lin" valueType="num">
                                      <p:cBhvr additive="base">
                                        <p:cTn dur="1000"/>
                                        <p:tgtEl>
                                          <p:spTgt spid="3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310" name="Shape 310"/>
        <p:cNvGrpSpPr/>
        <p:nvPr/>
      </p:nvGrpSpPr>
      <p:grpSpPr>
        <a:xfrm>
          <a:off x="0" y="0"/>
          <a:ext cx="0" cy="0"/>
          <a:chOff x="0" y="0"/>
          <a:chExt cx="0" cy="0"/>
        </a:xfrm>
      </p:grpSpPr>
      <p:sp>
        <p:nvSpPr>
          <p:cNvPr id="311" name="Google Shape;311;p28"/>
          <p:cNvSpPr/>
          <p:nvPr/>
        </p:nvSpPr>
        <p:spPr>
          <a:xfrm rot="1174028">
            <a:off x="-1276625" y="-31669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312" name="Google Shape;312;p28"/>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313" name="Google Shape;313;p28"/>
          <p:cNvGrpSpPr/>
          <p:nvPr/>
        </p:nvGrpSpPr>
        <p:grpSpPr>
          <a:xfrm>
            <a:off x="17633500" y="-501165"/>
            <a:ext cx="1437575" cy="11289323"/>
            <a:chOff x="0" y="-57150"/>
            <a:chExt cx="378618" cy="2973300"/>
          </a:xfrm>
        </p:grpSpPr>
        <p:sp>
          <p:nvSpPr>
            <p:cNvPr id="314" name="Google Shape;314;p28"/>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315" name="Google Shape;315;p28"/>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16" name="Google Shape;316;p28" title="innomatics logo.png"/>
          <p:cNvPicPr preferRelativeResize="0"/>
          <p:nvPr/>
        </p:nvPicPr>
        <p:blipFill>
          <a:blip r:embed="rId5">
            <a:alphaModFix/>
          </a:blip>
          <a:stretch>
            <a:fillRect/>
          </a:stretch>
        </p:blipFill>
        <p:spPr>
          <a:xfrm>
            <a:off x="12955101" y="192825"/>
            <a:ext cx="4517675" cy="927325"/>
          </a:xfrm>
          <a:prstGeom prst="rect">
            <a:avLst/>
          </a:prstGeom>
          <a:noFill/>
          <a:ln>
            <a:noFill/>
          </a:ln>
        </p:spPr>
      </p:pic>
      <p:pic>
        <p:nvPicPr>
          <p:cNvPr id="317" name="Google Shape;317;p28"/>
          <p:cNvPicPr preferRelativeResize="0"/>
          <p:nvPr/>
        </p:nvPicPr>
        <p:blipFill>
          <a:blip r:embed="rId6">
            <a:alphaModFix/>
          </a:blip>
          <a:stretch>
            <a:fillRect/>
          </a:stretch>
        </p:blipFill>
        <p:spPr>
          <a:xfrm>
            <a:off x="7747300" y="2005562"/>
            <a:ext cx="9408513" cy="5793513"/>
          </a:xfrm>
          <a:prstGeom prst="rect">
            <a:avLst/>
          </a:prstGeom>
          <a:noFill/>
          <a:ln cap="flat" cmpd="thickThin" w="76200">
            <a:solidFill>
              <a:schemeClr val="accent6"/>
            </a:solidFill>
            <a:prstDash val="solid"/>
            <a:round/>
            <a:headEnd len="sm" w="sm" type="none"/>
            <a:tailEnd len="sm" w="sm" type="none"/>
          </a:ln>
        </p:spPr>
      </p:pic>
      <p:sp>
        <p:nvSpPr>
          <p:cNvPr id="318" name="Google Shape;318;p28"/>
          <p:cNvSpPr txBox="1"/>
          <p:nvPr/>
        </p:nvSpPr>
        <p:spPr>
          <a:xfrm>
            <a:off x="338750" y="488500"/>
            <a:ext cx="10269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0">
                <a:solidFill>
                  <a:schemeClr val="dk1"/>
                </a:solidFill>
                <a:latin typeface="Lato Black"/>
                <a:ea typeface="Lato Black"/>
                <a:cs typeface="Lato Black"/>
                <a:sym typeface="Lato Black"/>
              </a:rPr>
              <a:t>Top 10 Most Polluted Cities</a:t>
            </a:r>
            <a:endParaRPr sz="5000">
              <a:solidFill>
                <a:schemeClr val="dk1"/>
              </a:solidFill>
              <a:latin typeface="Lato Black"/>
              <a:ea typeface="Lato Black"/>
              <a:cs typeface="Lato Black"/>
              <a:sym typeface="Lato Black"/>
            </a:endParaRPr>
          </a:p>
        </p:txBody>
      </p:sp>
      <p:grpSp>
        <p:nvGrpSpPr>
          <p:cNvPr id="319" name="Google Shape;319;p28"/>
          <p:cNvGrpSpPr/>
          <p:nvPr/>
        </p:nvGrpSpPr>
        <p:grpSpPr>
          <a:xfrm>
            <a:off x="338750" y="1535251"/>
            <a:ext cx="7202668" cy="9573792"/>
            <a:chOff x="-1" y="-57151"/>
            <a:chExt cx="1851300" cy="930000"/>
          </a:xfrm>
        </p:grpSpPr>
        <p:sp>
          <p:nvSpPr>
            <p:cNvPr id="320" name="Google Shape;320;p28"/>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67335" rotWithShape="0" algn="bl" dir="5400000" dist="22445">
                <a:srgbClr val="000000">
                  <a:alpha val="50000"/>
                </a:srgbClr>
              </a:outerShdw>
            </a:effectLst>
          </p:spPr>
        </p:sp>
        <p:sp>
          <p:nvSpPr>
            <p:cNvPr id="321" name="Google Shape;321;p28"/>
            <p:cNvSpPr txBox="1"/>
            <p:nvPr/>
          </p:nvSpPr>
          <p:spPr>
            <a:xfrm>
              <a:off x="-1" y="-57151"/>
              <a:ext cx="1851300" cy="930000"/>
            </a:xfrm>
            <a:prstGeom prst="rect">
              <a:avLst/>
            </a:prstGeom>
            <a:noFill/>
            <a:ln>
              <a:noFill/>
            </a:ln>
            <a:effectLst>
              <a:outerShdw blurRad="67335" rotWithShape="0" algn="bl" dir="5400000" dist="22445">
                <a:srgbClr val="000000">
                  <a:alpha val="50000"/>
                </a:srgbClr>
              </a:outerShdw>
            </a:effectLst>
          </p:spPr>
          <p:txBody>
            <a:bodyPr anchorCtr="0" anchor="ctr" bIns="59850" lIns="59850" spcFirstLastPara="1" rIns="59850" wrap="square" tIns="59850">
              <a:noAutofit/>
            </a:bodyPr>
            <a:lstStyle/>
            <a:p>
              <a:pPr indent="0" lvl="0" marL="0" marR="0" rtl="0" algn="ctr">
                <a:lnSpc>
                  <a:spcPct val="202166"/>
                </a:lnSpc>
                <a:spcBef>
                  <a:spcPts val="0"/>
                </a:spcBef>
                <a:spcAft>
                  <a:spcPts val="0"/>
                </a:spcAft>
                <a:buNone/>
              </a:pPr>
              <a:r>
                <a:t/>
              </a:r>
              <a:endParaRPr b="0" i="0" sz="2120" u="none" cap="none" strike="noStrike">
                <a:solidFill>
                  <a:schemeClr val="dk1"/>
                </a:solidFill>
                <a:latin typeface="Calibri"/>
                <a:ea typeface="Calibri"/>
                <a:cs typeface="Calibri"/>
                <a:sym typeface="Calibri"/>
              </a:endParaRPr>
            </a:p>
          </p:txBody>
        </p:sp>
      </p:grpSp>
      <p:sp>
        <p:nvSpPr>
          <p:cNvPr id="322" name="Google Shape;322;p28"/>
          <p:cNvSpPr txBox="1"/>
          <p:nvPr/>
        </p:nvSpPr>
        <p:spPr>
          <a:xfrm>
            <a:off x="517025" y="2337525"/>
            <a:ext cx="6667800" cy="3447900"/>
          </a:xfrm>
          <a:prstGeom prst="rect">
            <a:avLst/>
          </a:prstGeom>
          <a:noFill/>
          <a:ln>
            <a:noFill/>
          </a:ln>
        </p:spPr>
        <p:txBody>
          <a:bodyPr anchorCtr="0" anchor="t" bIns="0" lIns="0" spcFirstLastPara="1" rIns="0" wrap="square" tIns="0">
            <a:spAutoFit/>
          </a:bodyPr>
          <a:lstStyle/>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This visualization shows that cities in Punjab, Uttar Pradesh, and Delhi NCR (like Jalandhar, Amritsar, Ludhiana, and Delhi) have the highest average AQI, indicating severe air pollution and health risks.</a:t>
            </a:r>
            <a:endParaRPr b="1" sz="2800">
              <a:solidFill>
                <a:srgbClr val="FFFFFF"/>
              </a:solidFill>
              <a:latin typeface="Calibri"/>
              <a:ea typeface="Calibri"/>
              <a:cs typeface="Calibri"/>
              <a:sym typeface="Calibri"/>
            </a:endParaRPr>
          </a:p>
        </p:txBody>
      </p:sp>
      <p:pic>
        <p:nvPicPr>
          <p:cNvPr id="323" name="Google Shape;323;p28" title="pollution.png"/>
          <p:cNvPicPr preferRelativeResize="0"/>
          <p:nvPr/>
        </p:nvPicPr>
        <p:blipFill>
          <a:blip r:embed="rId7">
            <a:alphaModFix/>
          </a:blip>
          <a:stretch>
            <a:fillRect/>
          </a:stretch>
        </p:blipFill>
        <p:spPr>
          <a:xfrm>
            <a:off x="8603485" y="246875"/>
            <a:ext cx="1437574" cy="1437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1000"/>
                                        <p:tgtEl>
                                          <p:spTgt spid="3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000"/>
                                        <p:tgtEl>
                                          <p:spTgt spid="31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1000"/>
                                        <p:tgtEl>
                                          <p:spTgt spid="323"/>
                                        </p:tgtEl>
                                        <p:attrNameLst>
                                          <p:attrName>ppt_w</p:attrName>
                                        </p:attrNameLst>
                                      </p:cBhvr>
                                      <p:tavLst>
                                        <p:tav fmla="" tm="0">
                                          <p:val>
                                            <p:strVal val="0"/>
                                          </p:val>
                                        </p:tav>
                                        <p:tav fmla="" tm="100000">
                                          <p:val>
                                            <p:strVal val="#ppt_w"/>
                                          </p:val>
                                        </p:tav>
                                      </p:tavLst>
                                    </p:anim>
                                    <p:anim calcmode="lin" valueType="num">
                                      <p:cBhvr additive="base">
                                        <p:cTn dur="1000"/>
                                        <p:tgtEl>
                                          <p:spTgt spid="323"/>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327" name="Shape 327"/>
        <p:cNvGrpSpPr/>
        <p:nvPr/>
      </p:nvGrpSpPr>
      <p:grpSpPr>
        <a:xfrm>
          <a:off x="0" y="0"/>
          <a:ext cx="0" cy="0"/>
          <a:chOff x="0" y="0"/>
          <a:chExt cx="0" cy="0"/>
        </a:xfrm>
      </p:grpSpPr>
      <p:sp>
        <p:nvSpPr>
          <p:cNvPr id="328" name="Google Shape;328;p29"/>
          <p:cNvSpPr/>
          <p:nvPr/>
        </p:nvSpPr>
        <p:spPr>
          <a:xfrm rot="1174028">
            <a:off x="-1276625" y="-31669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329" name="Google Shape;329;p29"/>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330" name="Google Shape;330;p29"/>
          <p:cNvGrpSpPr/>
          <p:nvPr/>
        </p:nvGrpSpPr>
        <p:grpSpPr>
          <a:xfrm>
            <a:off x="17633500" y="-501165"/>
            <a:ext cx="1437575" cy="11289323"/>
            <a:chOff x="0" y="-57150"/>
            <a:chExt cx="378618" cy="2973300"/>
          </a:xfrm>
        </p:grpSpPr>
        <p:sp>
          <p:nvSpPr>
            <p:cNvPr id="331" name="Google Shape;331;p29"/>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332" name="Google Shape;332;p29"/>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33" name="Google Shape;333;p29" title="innomatics logo.png"/>
          <p:cNvPicPr preferRelativeResize="0"/>
          <p:nvPr/>
        </p:nvPicPr>
        <p:blipFill>
          <a:blip r:embed="rId5">
            <a:alphaModFix/>
          </a:blip>
          <a:stretch>
            <a:fillRect/>
          </a:stretch>
        </p:blipFill>
        <p:spPr>
          <a:xfrm>
            <a:off x="12955101" y="192825"/>
            <a:ext cx="4517675" cy="927325"/>
          </a:xfrm>
          <a:prstGeom prst="rect">
            <a:avLst/>
          </a:prstGeom>
          <a:noFill/>
          <a:ln>
            <a:noFill/>
          </a:ln>
        </p:spPr>
      </p:pic>
      <p:sp>
        <p:nvSpPr>
          <p:cNvPr id="334" name="Google Shape;334;p29"/>
          <p:cNvSpPr txBox="1"/>
          <p:nvPr/>
        </p:nvSpPr>
        <p:spPr>
          <a:xfrm>
            <a:off x="338750" y="281750"/>
            <a:ext cx="12123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chemeClr val="dk1"/>
                </a:solidFill>
                <a:latin typeface="Lato Black"/>
                <a:ea typeface="Lato Black"/>
                <a:cs typeface="Lato Black"/>
                <a:sym typeface="Lato Black"/>
              </a:rPr>
              <a:t>AQI Trends Across Indian States and Regions</a:t>
            </a:r>
            <a:endParaRPr sz="4800">
              <a:solidFill>
                <a:schemeClr val="dk1"/>
              </a:solidFill>
              <a:latin typeface="Lato Black"/>
              <a:ea typeface="Lato Black"/>
              <a:cs typeface="Lato Black"/>
              <a:sym typeface="Lato Black"/>
            </a:endParaRPr>
          </a:p>
        </p:txBody>
      </p:sp>
      <p:grpSp>
        <p:nvGrpSpPr>
          <p:cNvPr id="335" name="Google Shape;335;p29"/>
          <p:cNvGrpSpPr/>
          <p:nvPr/>
        </p:nvGrpSpPr>
        <p:grpSpPr>
          <a:xfrm>
            <a:off x="6383687" y="1944050"/>
            <a:ext cx="11125017" cy="3162000"/>
            <a:chOff x="-1" y="-57151"/>
            <a:chExt cx="1851300" cy="930000"/>
          </a:xfrm>
        </p:grpSpPr>
        <p:sp>
          <p:nvSpPr>
            <p:cNvPr id="336" name="Google Shape;336;p29"/>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67335" rotWithShape="0" algn="bl" dir="5400000" dist="22445">
                <a:srgbClr val="000000">
                  <a:alpha val="50000"/>
                </a:srgbClr>
              </a:outerShdw>
            </a:effectLst>
          </p:spPr>
        </p:sp>
        <p:sp>
          <p:nvSpPr>
            <p:cNvPr id="337" name="Google Shape;337;p29"/>
            <p:cNvSpPr txBox="1"/>
            <p:nvPr/>
          </p:nvSpPr>
          <p:spPr>
            <a:xfrm>
              <a:off x="-1" y="-57151"/>
              <a:ext cx="1851300" cy="930000"/>
            </a:xfrm>
            <a:prstGeom prst="rect">
              <a:avLst/>
            </a:prstGeom>
            <a:noFill/>
            <a:ln>
              <a:noFill/>
            </a:ln>
            <a:effectLst>
              <a:outerShdw blurRad="67335" rotWithShape="0" algn="bl" dir="5400000" dist="22445">
                <a:srgbClr val="000000">
                  <a:alpha val="50000"/>
                </a:srgbClr>
              </a:outerShdw>
            </a:effectLst>
          </p:spPr>
          <p:txBody>
            <a:bodyPr anchorCtr="0" anchor="ctr" bIns="59850" lIns="59850" spcFirstLastPara="1" rIns="59850" wrap="square" tIns="59850">
              <a:noAutofit/>
            </a:bodyPr>
            <a:lstStyle/>
            <a:p>
              <a:pPr indent="0" lvl="0" marL="0" marR="0" rtl="0" algn="ctr">
                <a:lnSpc>
                  <a:spcPct val="202166"/>
                </a:lnSpc>
                <a:spcBef>
                  <a:spcPts val="0"/>
                </a:spcBef>
                <a:spcAft>
                  <a:spcPts val="0"/>
                </a:spcAft>
                <a:buNone/>
              </a:pPr>
              <a:r>
                <a:t/>
              </a:r>
              <a:endParaRPr b="0" i="0" sz="2120" u="none" cap="none" strike="noStrike">
                <a:solidFill>
                  <a:schemeClr val="dk1"/>
                </a:solidFill>
                <a:latin typeface="Calibri"/>
                <a:ea typeface="Calibri"/>
                <a:cs typeface="Calibri"/>
                <a:sym typeface="Calibri"/>
              </a:endParaRPr>
            </a:p>
          </p:txBody>
        </p:sp>
      </p:grpSp>
      <p:sp>
        <p:nvSpPr>
          <p:cNvPr id="338" name="Google Shape;338;p29"/>
          <p:cNvSpPr txBox="1"/>
          <p:nvPr/>
        </p:nvSpPr>
        <p:spPr>
          <a:xfrm>
            <a:off x="6686750" y="2324825"/>
            <a:ext cx="10518900" cy="1034400"/>
          </a:xfrm>
          <a:prstGeom prst="rect">
            <a:avLst/>
          </a:prstGeom>
          <a:noFill/>
          <a:ln>
            <a:noFill/>
          </a:ln>
        </p:spPr>
        <p:txBody>
          <a:bodyPr anchorCtr="0" anchor="t" bIns="0" lIns="0" spcFirstLastPara="1" rIns="0" wrap="square" tIns="0">
            <a:spAutoFit/>
          </a:bodyPr>
          <a:lstStyle/>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Punjab (4.2) and Delhi (4.1) show the worst air quality, while Andaman &amp; Nicobar (1.7) and Mizoram (1.8) have the cleanest air.</a:t>
            </a:r>
            <a:endParaRPr b="1" sz="2800">
              <a:solidFill>
                <a:srgbClr val="FFFFFF"/>
              </a:solidFill>
              <a:latin typeface="Calibri"/>
              <a:ea typeface="Calibri"/>
              <a:cs typeface="Calibri"/>
              <a:sym typeface="Calibri"/>
            </a:endParaRPr>
          </a:p>
        </p:txBody>
      </p:sp>
      <p:pic>
        <p:nvPicPr>
          <p:cNvPr id="339" name="Google Shape;339;p29"/>
          <p:cNvPicPr preferRelativeResize="0"/>
          <p:nvPr/>
        </p:nvPicPr>
        <p:blipFill>
          <a:blip r:embed="rId6">
            <a:alphaModFix/>
          </a:blip>
          <a:stretch>
            <a:fillRect/>
          </a:stretch>
        </p:blipFill>
        <p:spPr>
          <a:xfrm>
            <a:off x="249525" y="2324825"/>
            <a:ext cx="5859926" cy="7018449"/>
          </a:xfrm>
          <a:prstGeom prst="rect">
            <a:avLst/>
          </a:prstGeom>
          <a:noFill/>
          <a:ln cap="flat" cmpd="thickThin" w="76200">
            <a:solidFill>
              <a:srgbClr val="00B0F0"/>
            </a:solidFill>
            <a:prstDash val="solid"/>
            <a:round/>
            <a:headEnd len="sm" w="sm" type="none"/>
            <a:tailEnd len="sm" w="sm" type="none"/>
          </a:ln>
        </p:spPr>
      </p:pic>
      <p:grpSp>
        <p:nvGrpSpPr>
          <p:cNvPr id="340" name="Google Shape;340;p29"/>
          <p:cNvGrpSpPr/>
          <p:nvPr/>
        </p:nvGrpSpPr>
        <p:grpSpPr>
          <a:xfrm>
            <a:off x="6383687" y="3740000"/>
            <a:ext cx="11125017" cy="3162000"/>
            <a:chOff x="-1" y="-57151"/>
            <a:chExt cx="1851300" cy="930000"/>
          </a:xfrm>
        </p:grpSpPr>
        <p:sp>
          <p:nvSpPr>
            <p:cNvPr id="341" name="Google Shape;341;p29"/>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67335" rotWithShape="0" algn="bl" dir="5400000" dist="22445">
                <a:srgbClr val="000000">
                  <a:alpha val="50000"/>
                </a:srgbClr>
              </a:outerShdw>
            </a:effectLst>
          </p:spPr>
        </p:sp>
        <p:sp>
          <p:nvSpPr>
            <p:cNvPr id="342" name="Google Shape;342;p29"/>
            <p:cNvSpPr txBox="1"/>
            <p:nvPr/>
          </p:nvSpPr>
          <p:spPr>
            <a:xfrm>
              <a:off x="-1" y="-57151"/>
              <a:ext cx="1851300" cy="930000"/>
            </a:xfrm>
            <a:prstGeom prst="rect">
              <a:avLst/>
            </a:prstGeom>
            <a:noFill/>
            <a:ln>
              <a:noFill/>
            </a:ln>
            <a:effectLst>
              <a:outerShdw blurRad="67335" rotWithShape="0" algn="bl" dir="5400000" dist="22445">
                <a:srgbClr val="000000">
                  <a:alpha val="50000"/>
                </a:srgbClr>
              </a:outerShdw>
            </a:effectLst>
          </p:spPr>
          <p:txBody>
            <a:bodyPr anchorCtr="0" anchor="ctr" bIns="59850" lIns="59850" spcFirstLastPara="1" rIns="59850" wrap="square" tIns="59850">
              <a:noAutofit/>
            </a:bodyPr>
            <a:lstStyle/>
            <a:p>
              <a:pPr indent="0" lvl="0" marL="0" marR="0" rtl="0" algn="ctr">
                <a:lnSpc>
                  <a:spcPct val="202166"/>
                </a:lnSpc>
                <a:spcBef>
                  <a:spcPts val="0"/>
                </a:spcBef>
                <a:spcAft>
                  <a:spcPts val="0"/>
                </a:spcAft>
                <a:buNone/>
              </a:pPr>
              <a:r>
                <a:t/>
              </a:r>
              <a:endParaRPr b="0" i="0" sz="2120" u="none" cap="none" strike="noStrike">
                <a:solidFill>
                  <a:schemeClr val="dk1"/>
                </a:solidFill>
                <a:latin typeface="Calibri"/>
                <a:ea typeface="Calibri"/>
                <a:cs typeface="Calibri"/>
                <a:sym typeface="Calibri"/>
              </a:endParaRPr>
            </a:p>
          </p:txBody>
        </p:sp>
      </p:grpSp>
      <p:sp>
        <p:nvSpPr>
          <p:cNvPr id="343" name="Google Shape;343;p29"/>
          <p:cNvSpPr txBox="1"/>
          <p:nvPr/>
        </p:nvSpPr>
        <p:spPr>
          <a:xfrm>
            <a:off x="6686750" y="4120775"/>
            <a:ext cx="10518900" cy="1034400"/>
          </a:xfrm>
          <a:prstGeom prst="rect">
            <a:avLst/>
          </a:prstGeom>
          <a:noFill/>
          <a:ln>
            <a:noFill/>
          </a:ln>
        </p:spPr>
        <p:txBody>
          <a:bodyPr anchorCtr="0" anchor="t" bIns="0" lIns="0" spcFirstLastPara="1" rIns="0" wrap="square" tIns="0">
            <a:spAutoFit/>
          </a:bodyPr>
          <a:lstStyle/>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North and East regions face the highest AQI (~4), while South and Northeast enjoy lower AQI (~2).</a:t>
            </a:r>
            <a:endParaRPr b="1" sz="2800">
              <a:solidFill>
                <a:srgbClr val="FFFFFF"/>
              </a:solidFill>
              <a:latin typeface="Calibri"/>
              <a:ea typeface="Calibri"/>
              <a:cs typeface="Calibri"/>
              <a:sym typeface="Calibri"/>
            </a:endParaRPr>
          </a:p>
        </p:txBody>
      </p:sp>
      <p:pic>
        <p:nvPicPr>
          <p:cNvPr id="344" name="Google Shape;344;p29"/>
          <p:cNvPicPr preferRelativeResize="0"/>
          <p:nvPr/>
        </p:nvPicPr>
        <p:blipFill>
          <a:blip r:embed="rId7">
            <a:alphaModFix/>
          </a:blip>
          <a:stretch>
            <a:fillRect/>
          </a:stretch>
        </p:blipFill>
        <p:spPr>
          <a:xfrm>
            <a:off x="7382200" y="5774100"/>
            <a:ext cx="8128524" cy="4053575"/>
          </a:xfrm>
          <a:prstGeom prst="rect">
            <a:avLst/>
          </a:prstGeom>
          <a:noFill/>
          <a:ln cap="flat" cmpd="thickThin" w="76200">
            <a:solidFill>
              <a:srgbClr val="00B0F0"/>
            </a:solidFill>
            <a:prstDash val="solid"/>
            <a:round/>
            <a:headEnd len="sm" w="sm" type="none"/>
            <a:tailEnd len="sm" w="sm" type="none"/>
          </a:ln>
        </p:spPr>
      </p:pic>
      <p:pic>
        <p:nvPicPr>
          <p:cNvPr id="345" name="Google Shape;345;p29" title="air-quality-sensor (1).png"/>
          <p:cNvPicPr preferRelativeResize="0"/>
          <p:nvPr/>
        </p:nvPicPr>
        <p:blipFill>
          <a:blip r:embed="rId8">
            <a:alphaModFix/>
          </a:blip>
          <a:stretch>
            <a:fillRect/>
          </a:stretch>
        </p:blipFill>
        <p:spPr>
          <a:xfrm>
            <a:off x="10704675" y="79700"/>
            <a:ext cx="1483575" cy="148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000"/>
                                        <p:tgtEl>
                                          <p:spTgt spid="33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2000"/>
                                        <p:tgtEl>
                                          <p:spTgt spid="334"/>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2000"/>
                                        <p:tgtEl>
                                          <p:spTgt spid="345"/>
                                        </p:tgtEl>
                                        <p:attrNameLst>
                                          <p:attrName>ppt_w</p:attrName>
                                        </p:attrNameLst>
                                      </p:cBhvr>
                                      <p:tavLst>
                                        <p:tav fmla="" tm="0">
                                          <p:val>
                                            <p:strVal val="0"/>
                                          </p:val>
                                        </p:tav>
                                        <p:tav fmla="" tm="100000">
                                          <p:val>
                                            <p:strVal val="#ppt_w"/>
                                          </p:val>
                                        </p:tav>
                                      </p:tavLst>
                                    </p:anim>
                                    <p:anim calcmode="lin" valueType="num">
                                      <p:cBhvr additive="base">
                                        <p:cTn dur="2000"/>
                                        <p:tgtEl>
                                          <p:spTgt spid="345"/>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2000"/>
                                        <p:tgtEl>
                                          <p:spTgt spid="3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2000"/>
                                        <p:tgtEl>
                                          <p:spTgt spid="3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2000"/>
                                        <p:tgtEl>
                                          <p:spTgt spid="3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2000"/>
                                        <p:tgtEl>
                                          <p:spTgt spid="340"/>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1000"/>
                                        <p:tgtEl>
                                          <p:spTgt spid="3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349" name="Shape 349"/>
        <p:cNvGrpSpPr/>
        <p:nvPr/>
      </p:nvGrpSpPr>
      <p:grpSpPr>
        <a:xfrm>
          <a:off x="0" y="0"/>
          <a:ext cx="0" cy="0"/>
          <a:chOff x="0" y="0"/>
          <a:chExt cx="0" cy="0"/>
        </a:xfrm>
      </p:grpSpPr>
      <p:sp>
        <p:nvSpPr>
          <p:cNvPr id="350" name="Google Shape;350;p30"/>
          <p:cNvSpPr/>
          <p:nvPr/>
        </p:nvSpPr>
        <p:spPr>
          <a:xfrm rot="1174028">
            <a:off x="-1276625" y="-31669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351" name="Google Shape;351;p30"/>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352" name="Google Shape;352;p30"/>
          <p:cNvGrpSpPr/>
          <p:nvPr/>
        </p:nvGrpSpPr>
        <p:grpSpPr>
          <a:xfrm>
            <a:off x="17633500" y="-501165"/>
            <a:ext cx="1437575" cy="11289323"/>
            <a:chOff x="0" y="-57150"/>
            <a:chExt cx="378618" cy="2973300"/>
          </a:xfrm>
        </p:grpSpPr>
        <p:sp>
          <p:nvSpPr>
            <p:cNvPr id="353" name="Google Shape;353;p30"/>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354" name="Google Shape;354;p30"/>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55" name="Google Shape;355;p30" title="innomatics logo.png"/>
          <p:cNvPicPr preferRelativeResize="0"/>
          <p:nvPr/>
        </p:nvPicPr>
        <p:blipFill>
          <a:blip r:embed="rId5">
            <a:alphaModFix/>
          </a:blip>
          <a:stretch>
            <a:fillRect/>
          </a:stretch>
        </p:blipFill>
        <p:spPr>
          <a:xfrm>
            <a:off x="12955101" y="192825"/>
            <a:ext cx="4517675" cy="927325"/>
          </a:xfrm>
          <a:prstGeom prst="rect">
            <a:avLst/>
          </a:prstGeom>
          <a:noFill/>
          <a:ln>
            <a:noFill/>
          </a:ln>
        </p:spPr>
      </p:pic>
      <p:sp>
        <p:nvSpPr>
          <p:cNvPr id="356" name="Google Shape;356;p30"/>
          <p:cNvSpPr txBox="1"/>
          <p:nvPr/>
        </p:nvSpPr>
        <p:spPr>
          <a:xfrm>
            <a:off x="338750" y="192825"/>
            <a:ext cx="10483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500">
                <a:solidFill>
                  <a:schemeClr val="dk1"/>
                </a:solidFill>
                <a:latin typeface="Lato Black"/>
                <a:ea typeface="Lato Black"/>
                <a:cs typeface="Lato Black"/>
                <a:sym typeface="Lato Black"/>
              </a:rPr>
              <a:t>Correlation Between AQI, Pollutants &amp; Weather</a:t>
            </a:r>
            <a:endParaRPr sz="4500">
              <a:solidFill>
                <a:schemeClr val="dk1"/>
              </a:solidFill>
              <a:latin typeface="Lato Black"/>
              <a:ea typeface="Lato Black"/>
              <a:cs typeface="Lato Black"/>
              <a:sym typeface="Lato Black"/>
            </a:endParaRPr>
          </a:p>
        </p:txBody>
      </p:sp>
      <p:grpSp>
        <p:nvGrpSpPr>
          <p:cNvPr id="357" name="Google Shape;357;p30"/>
          <p:cNvGrpSpPr/>
          <p:nvPr/>
        </p:nvGrpSpPr>
        <p:grpSpPr>
          <a:xfrm>
            <a:off x="338750" y="1290775"/>
            <a:ext cx="8557634" cy="3464936"/>
            <a:chOff x="-1" y="-57151"/>
            <a:chExt cx="1851300" cy="304800"/>
          </a:xfrm>
        </p:grpSpPr>
        <p:sp>
          <p:nvSpPr>
            <p:cNvPr id="358" name="Google Shape;358;p30"/>
            <p:cNvSpPr/>
            <p:nvPr/>
          </p:nvSpPr>
          <p:spPr>
            <a:xfrm>
              <a:off x="-1" y="-1"/>
              <a:ext cx="1816112" cy="225341"/>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67335" rotWithShape="0" algn="bl" dir="5400000" dist="22445">
                <a:srgbClr val="000000">
                  <a:alpha val="50000"/>
                </a:srgbClr>
              </a:outerShdw>
            </a:effectLst>
          </p:spPr>
        </p:sp>
        <p:sp>
          <p:nvSpPr>
            <p:cNvPr id="359" name="Google Shape;359;p30"/>
            <p:cNvSpPr txBox="1"/>
            <p:nvPr/>
          </p:nvSpPr>
          <p:spPr>
            <a:xfrm>
              <a:off x="-1" y="-57151"/>
              <a:ext cx="1851300" cy="304800"/>
            </a:xfrm>
            <a:prstGeom prst="rect">
              <a:avLst/>
            </a:prstGeom>
            <a:noFill/>
            <a:ln>
              <a:noFill/>
            </a:ln>
            <a:effectLst>
              <a:outerShdw blurRad="67335" rotWithShape="0" algn="bl" dir="5400000" dist="22445">
                <a:srgbClr val="000000">
                  <a:alpha val="50000"/>
                </a:srgbClr>
              </a:outerShdw>
            </a:effectLst>
          </p:spPr>
          <p:txBody>
            <a:bodyPr anchorCtr="0" anchor="ctr" bIns="59850" lIns="59850" spcFirstLastPara="1" rIns="59850" wrap="square" tIns="59850">
              <a:noAutofit/>
            </a:bodyPr>
            <a:lstStyle/>
            <a:p>
              <a:pPr indent="0" lvl="0" marL="0" marR="0" rtl="0" algn="ctr">
                <a:lnSpc>
                  <a:spcPct val="202166"/>
                </a:lnSpc>
                <a:spcBef>
                  <a:spcPts val="0"/>
                </a:spcBef>
                <a:spcAft>
                  <a:spcPts val="0"/>
                </a:spcAft>
                <a:buNone/>
              </a:pPr>
              <a:r>
                <a:t/>
              </a:r>
              <a:endParaRPr b="0" i="0" sz="2120" u="none" cap="none" strike="noStrike">
                <a:solidFill>
                  <a:schemeClr val="dk1"/>
                </a:solidFill>
                <a:latin typeface="Calibri"/>
                <a:ea typeface="Calibri"/>
                <a:cs typeface="Calibri"/>
                <a:sym typeface="Calibri"/>
              </a:endParaRPr>
            </a:p>
          </p:txBody>
        </p:sp>
      </p:grpSp>
      <p:sp>
        <p:nvSpPr>
          <p:cNvPr id="360" name="Google Shape;360;p30"/>
          <p:cNvSpPr txBox="1"/>
          <p:nvPr/>
        </p:nvSpPr>
        <p:spPr>
          <a:xfrm>
            <a:off x="534850" y="2110875"/>
            <a:ext cx="7898100" cy="2241000"/>
          </a:xfrm>
          <a:prstGeom prst="rect">
            <a:avLst/>
          </a:prstGeom>
          <a:noFill/>
          <a:ln>
            <a:noFill/>
          </a:ln>
        </p:spPr>
        <p:txBody>
          <a:bodyPr anchorCtr="0" anchor="t" bIns="0" lIns="0" spcFirstLastPara="1" rIns="0" wrap="square" tIns="0">
            <a:spAutoFit/>
          </a:bodyPr>
          <a:lstStyle/>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AQI is mainly driven by PM10 (0.69) and PM2.5 (0.68). Pollutants like CO, NO₂, and SO₂ are highly interrelated, while weather factors show weak influence.</a:t>
            </a:r>
            <a:endParaRPr b="1" sz="2800">
              <a:solidFill>
                <a:srgbClr val="FFFFFF"/>
              </a:solidFill>
              <a:latin typeface="Calibri"/>
              <a:ea typeface="Calibri"/>
              <a:cs typeface="Calibri"/>
              <a:sym typeface="Calibri"/>
            </a:endParaRPr>
          </a:p>
        </p:txBody>
      </p:sp>
      <p:pic>
        <p:nvPicPr>
          <p:cNvPr id="361" name="Google Shape;361;p30" title="heatmap.png"/>
          <p:cNvPicPr preferRelativeResize="0"/>
          <p:nvPr/>
        </p:nvPicPr>
        <p:blipFill>
          <a:blip r:embed="rId6">
            <a:alphaModFix/>
          </a:blip>
          <a:stretch>
            <a:fillRect/>
          </a:stretch>
        </p:blipFill>
        <p:spPr>
          <a:xfrm>
            <a:off x="10654175" y="192825"/>
            <a:ext cx="1187100" cy="1187100"/>
          </a:xfrm>
          <a:prstGeom prst="rect">
            <a:avLst/>
          </a:prstGeom>
          <a:noFill/>
          <a:ln>
            <a:noFill/>
          </a:ln>
        </p:spPr>
      </p:pic>
      <p:pic>
        <p:nvPicPr>
          <p:cNvPr id="362" name="Google Shape;362;p30"/>
          <p:cNvPicPr preferRelativeResize="0"/>
          <p:nvPr/>
        </p:nvPicPr>
        <p:blipFill>
          <a:blip r:embed="rId7">
            <a:alphaModFix/>
          </a:blip>
          <a:stretch>
            <a:fillRect/>
          </a:stretch>
        </p:blipFill>
        <p:spPr>
          <a:xfrm>
            <a:off x="9195525" y="1950425"/>
            <a:ext cx="8138824" cy="7380974"/>
          </a:xfrm>
          <a:prstGeom prst="rect">
            <a:avLst/>
          </a:prstGeom>
          <a:noFill/>
          <a:ln cap="flat" cmpd="thickThin" w="76200">
            <a:solidFill>
              <a:srgbClr val="00B0F0"/>
            </a:solidFill>
            <a:prstDash val="solid"/>
            <a:round/>
            <a:headEnd len="sm" w="sm" type="none"/>
            <a:tailEnd len="sm" w="sm" type="none"/>
          </a:ln>
        </p:spPr>
      </p:pic>
      <p:grpSp>
        <p:nvGrpSpPr>
          <p:cNvPr id="363" name="Google Shape;363;p30"/>
          <p:cNvGrpSpPr/>
          <p:nvPr/>
        </p:nvGrpSpPr>
        <p:grpSpPr>
          <a:xfrm>
            <a:off x="338750" y="3858074"/>
            <a:ext cx="8557634" cy="5919033"/>
            <a:chOff x="-1" y="-57151"/>
            <a:chExt cx="1851300" cy="304800"/>
          </a:xfrm>
        </p:grpSpPr>
        <p:sp>
          <p:nvSpPr>
            <p:cNvPr id="364" name="Google Shape;364;p30"/>
            <p:cNvSpPr/>
            <p:nvPr/>
          </p:nvSpPr>
          <p:spPr>
            <a:xfrm>
              <a:off x="-1" y="-1"/>
              <a:ext cx="1816112" cy="225341"/>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67335" rotWithShape="0" algn="bl" dir="5400000" dist="22445">
                <a:srgbClr val="000000">
                  <a:alpha val="50000"/>
                </a:srgbClr>
              </a:outerShdw>
            </a:effectLst>
          </p:spPr>
        </p:sp>
        <p:sp>
          <p:nvSpPr>
            <p:cNvPr id="365" name="Google Shape;365;p30"/>
            <p:cNvSpPr txBox="1"/>
            <p:nvPr/>
          </p:nvSpPr>
          <p:spPr>
            <a:xfrm>
              <a:off x="-1" y="-57151"/>
              <a:ext cx="1851300" cy="304800"/>
            </a:xfrm>
            <a:prstGeom prst="rect">
              <a:avLst/>
            </a:prstGeom>
            <a:noFill/>
            <a:ln>
              <a:noFill/>
            </a:ln>
            <a:effectLst>
              <a:outerShdw blurRad="67335" rotWithShape="0" algn="bl" dir="5400000" dist="22445">
                <a:srgbClr val="000000">
                  <a:alpha val="50000"/>
                </a:srgbClr>
              </a:outerShdw>
            </a:effectLst>
          </p:spPr>
          <p:txBody>
            <a:bodyPr anchorCtr="0" anchor="ctr" bIns="59850" lIns="59850" spcFirstLastPara="1" rIns="59850" wrap="square" tIns="59850">
              <a:noAutofit/>
            </a:bodyPr>
            <a:lstStyle/>
            <a:p>
              <a:pPr indent="0" lvl="0" marL="0" marR="0" rtl="0" algn="ctr">
                <a:lnSpc>
                  <a:spcPct val="202166"/>
                </a:lnSpc>
                <a:spcBef>
                  <a:spcPts val="0"/>
                </a:spcBef>
                <a:spcAft>
                  <a:spcPts val="0"/>
                </a:spcAft>
                <a:buNone/>
              </a:pPr>
              <a:r>
                <a:t/>
              </a:r>
              <a:endParaRPr b="0" i="0" sz="2120" u="none" cap="none" strike="noStrike">
                <a:solidFill>
                  <a:schemeClr val="dk1"/>
                </a:solidFill>
                <a:latin typeface="Calibri"/>
                <a:ea typeface="Calibri"/>
                <a:cs typeface="Calibri"/>
                <a:sym typeface="Calibri"/>
              </a:endParaRPr>
            </a:p>
          </p:txBody>
        </p:sp>
      </p:grpSp>
      <p:sp>
        <p:nvSpPr>
          <p:cNvPr id="366" name="Google Shape;366;p30"/>
          <p:cNvSpPr txBox="1"/>
          <p:nvPr/>
        </p:nvSpPr>
        <p:spPr>
          <a:xfrm>
            <a:off x="534850" y="5171975"/>
            <a:ext cx="7898100" cy="4051200"/>
          </a:xfrm>
          <a:prstGeom prst="rect">
            <a:avLst/>
          </a:prstGeom>
          <a:noFill/>
          <a:ln>
            <a:noFill/>
          </a:ln>
        </p:spPr>
        <p:txBody>
          <a:bodyPr anchorCtr="0" anchor="t" bIns="0" lIns="0" spcFirstLastPara="1" rIns="0" wrap="square" tIns="0">
            <a:spAutoFit/>
          </a:bodyPr>
          <a:lstStyle/>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AQI is strongly linked</a:t>
            </a:r>
            <a:r>
              <a:rPr lang="en-US" sz="2800">
                <a:solidFill>
                  <a:srgbClr val="FFFFFF"/>
                </a:solidFill>
                <a:latin typeface="Calibri"/>
                <a:ea typeface="Calibri"/>
                <a:cs typeface="Calibri"/>
                <a:sym typeface="Calibri"/>
              </a:rPr>
              <a:t> with PM10 (</a:t>
            </a:r>
            <a:r>
              <a:rPr b="1" lang="en-US" sz="2800">
                <a:solidFill>
                  <a:srgbClr val="FFFFFF"/>
                </a:solidFill>
                <a:latin typeface="Calibri"/>
                <a:ea typeface="Calibri"/>
                <a:cs typeface="Calibri"/>
                <a:sym typeface="Calibri"/>
              </a:rPr>
              <a:t>0.69</a:t>
            </a:r>
            <a:r>
              <a:rPr lang="en-US" sz="2800">
                <a:solidFill>
                  <a:srgbClr val="FFFFFF"/>
                </a:solidFill>
                <a:latin typeface="Calibri"/>
                <a:ea typeface="Calibri"/>
                <a:cs typeface="Calibri"/>
                <a:sym typeface="Calibri"/>
              </a:rPr>
              <a:t>) and PM2.5 (</a:t>
            </a:r>
            <a:r>
              <a:rPr b="1" lang="en-US" sz="2800">
                <a:solidFill>
                  <a:srgbClr val="FFFFFF"/>
                </a:solidFill>
                <a:latin typeface="Calibri"/>
                <a:ea typeface="Calibri"/>
                <a:cs typeface="Calibri"/>
                <a:sym typeface="Calibri"/>
              </a:rPr>
              <a:t>0.68</a:t>
            </a:r>
            <a:r>
              <a:rPr lang="en-US" sz="2800">
                <a:solidFill>
                  <a:srgbClr val="FFFFFF"/>
                </a:solidFill>
                <a:latin typeface="Calibri"/>
                <a:ea typeface="Calibri"/>
                <a:cs typeface="Calibri"/>
                <a:sym typeface="Calibri"/>
              </a:rPr>
              <a:t>)</a:t>
            </a:r>
            <a:endParaRPr sz="2800">
              <a:solidFill>
                <a:srgbClr val="FFFFFF"/>
              </a:solidFill>
              <a:latin typeface="Calibri"/>
              <a:ea typeface="Calibri"/>
              <a:cs typeface="Calibri"/>
              <a:sym typeface="Calibri"/>
            </a:endParaRPr>
          </a:p>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High inter-correlation</a:t>
            </a:r>
            <a:r>
              <a:rPr lang="en-US" sz="2800">
                <a:solidFill>
                  <a:srgbClr val="FFFFFF"/>
                </a:solidFill>
                <a:latin typeface="Calibri"/>
                <a:ea typeface="Calibri"/>
                <a:cs typeface="Calibri"/>
                <a:sym typeface="Calibri"/>
              </a:rPr>
              <a:t> observed among pollutants: CO–NO₂ (</a:t>
            </a:r>
            <a:r>
              <a:rPr b="1" lang="en-US" sz="2800">
                <a:solidFill>
                  <a:srgbClr val="FFFFFF"/>
                </a:solidFill>
                <a:latin typeface="Calibri"/>
                <a:ea typeface="Calibri"/>
                <a:cs typeface="Calibri"/>
                <a:sym typeface="Calibri"/>
              </a:rPr>
              <a:t>0.88</a:t>
            </a:r>
            <a:r>
              <a:rPr lang="en-US" sz="2800">
                <a:solidFill>
                  <a:srgbClr val="FFFFFF"/>
                </a:solidFill>
                <a:latin typeface="Calibri"/>
                <a:ea typeface="Calibri"/>
                <a:cs typeface="Calibri"/>
                <a:sym typeface="Calibri"/>
              </a:rPr>
              <a:t>), PM2.5–PM10 (</a:t>
            </a:r>
            <a:r>
              <a:rPr b="1" lang="en-US" sz="2800">
                <a:solidFill>
                  <a:srgbClr val="FFFFFF"/>
                </a:solidFill>
                <a:latin typeface="Calibri"/>
                <a:ea typeface="Calibri"/>
                <a:cs typeface="Calibri"/>
                <a:sym typeface="Calibri"/>
              </a:rPr>
              <a:t>0.99</a:t>
            </a:r>
            <a:r>
              <a:rPr lang="en-US" sz="2800">
                <a:solidFill>
                  <a:srgbClr val="FFFFFF"/>
                </a:solidFill>
                <a:latin typeface="Calibri"/>
                <a:ea typeface="Calibri"/>
                <a:cs typeface="Calibri"/>
                <a:sym typeface="Calibri"/>
              </a:rPr>
              <a:t>)</a:t>
            </a:r>
            <a:endParaRPr sz="2800">
              <a:solidFill>
                <a:srgbClr val="FFFFFF"/>
              </a:solidFill>
              <a:latin typeface="Calibri"/>
              <a:ea typeface="Calibri"/>
              <a:cs typeface="Calibri"/>
              <a:sym typeface="Calibri"/>
            </a:endParaRPr>
          </a:p>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Weather factors</a:t>
            </a:r>
            <a:r>
              <a:rPr lang="en-US" sz="2800">
                <a:solidFill>
                  <a:srgbClr val="FFFFFF"/>
                </a:solidFill>
                <a:latin typeface="Calibri"/>
                <a:ea typeface="Calibri"/>
                <a:cs typeface="Calibri"/>
                <a:sym typeface="Calibri"/>
              </a:rPr>
              <a:t> (Temperature, Humidity, Wind, Precipitation) show </a:t>
            </a:r>
            <a:r>
              <a:rPr b="1" lang="en-US" sz="2800">
                <a:solidFill>
                  <a:srgbClr val="FFFFFF"/>
                </a:solidFill>
                <a:latin typeface="Calibri"/>
                <a:ea typeface="Calibri"/>
                <a:cs typeface="Calibri"/>
                <a:sym typeface="Calibri"/>
              </a:rPr>
              <a:t>weak or negligible impact</a:t>
            </a:r>
            <a:r>
              <a:rPr lang="en-US" sz="2800">
                <a:solidFill>
                  <a:srgbClr val="FFFFFF"/>
                </a:solidFill>
                <a:latin typeface="Calibri"/>
                <a:ea typeface="Calibri"/>
                <a:cs typeface="Calibri"/>
                <a:sym typeface="Calibri"/>
              </a:rPr>
              <a:t> on AQI</a:t>
            </a:r>
            <a:endParaRPr b="1" sz="28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1000"/>
                                        <p:tgtEl>
                                          <p:spTgt spid="3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2000"/>
                                        <p:tgtEl>
                                          <p:spTgt spid="356"/>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2000"/>
                                        <p:tgtEl>
                                          <p:spTgt spid="361"/>
                                        </p:tgtEl>
                                        <p:attrNameLst>
                                          <p:attrName>ppt_w</p:attrName>
                                        </p:attrNameLst>
                                      </p:cBhvr>
                                      <p:tavLst>
                                        <p:tav fmla="" tm="0">
                                          <p:val>
                                            <p:strVal val="0"/>
                                          </p:val>
                                        </p:tav>
                                        <p:tav fmla="" tm="100000">
                                          <p:val>
                                            <p:strVal val="#ppt_w"/>
                                          </p:val>
                                        </p:tav>
                                      </p:tavLst>
                                    </p:anim>
                                    <p:anim calcmode="lin" valueType="num">
                                      <p:cBhvr additive="base">
                                        <p:cTn dur="2000"/>
                                        <p:tgtEl>
                                          <p:spTgt spid="361"/>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2000"/>
                                        <p:tgtEl>
                                          <p:spTgt spid="3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2000"/>
                                        <p:tgtEl>
                                          <p:spTgt spid="3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2000"/>
                                        <p:tgtEl>
                                          <p:spTgt spid="3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2000"/>
                                        <p:tgtEl>
                                          <p:spTgt spid="366"/>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3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370" name="Shape 370"/>
        <p:cNvGrpSpPr/>
        <p:nvPr/>
      </p:nvGrpSpPr>
      <p:grpSpPr>
        <a:xfrm>
          <a:off x="0" y="0"/>
          <a:ext cx="0" cy="0"/>
          <a:chOff x="0" y="0"/>
          <a:chExt cx="0" cy="0"/>
        </a:xfrm>
      </p:grpSpPr>
      <p:sp>
        <p:nvSpPr>
          <p:cNvPr id="371" name="Google Shape;371;p31"/>
          <p:cNvSpPr/>
          <p:nvPr/>
        </p:nvSpPr>
        <p:spPr>
          <a:xfrm rot="1174028">
            <a:off x="-1276625" y="-31669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372" name="Google Shape;372;p31"/>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373" name="Google Shape;373;p31"/>
          <p:cNvGrpSpPr/>
          <p:nvPr/>
        </p:nvGrpSpPr>
        <p:grpSpPr>
          <a:xfrm>
            <a:off x="17633500" y="-501165"/>
            <a:ext cx="1437575" cy="11289323"/>
            <a:chOff x="0" y="-57150"/>
            <a:chExt cx="378618" cy="2973300"/>
          </a:xfrm>
        </p:grpSpPr>
        <p:sp>
          <p:nvSpPr>
            <p:cNvPr id="374" name="Google Shape;374;p31"/>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375" name="Google Shape;375;p31"/>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76" name="Google Shape;376;p31" title="innomatics logo.png"/>
          <p:cNvPicPr preferRelativeResize="0"/>
          <p:nvPr/>
        </p:nvPicPr>
        <p:blipFill>
          <a:blip r:embed="rId5">
            <a:alphaModFix/>
          </a:blip>
          <a:stretch>
            <a:fillRect/>
          </a:stretch>
        </p:blipFill>
        <p:spPr>
          <a:xfrm>
            <a:off x="12955101" y="192825"/>
            <a:ext cx="4517675" cy="927325"/>
          </a:xfrm>
          <a:prstGeom prst="rect">
            <a:avLst/>
          </a:prstGeom>
          <a:noFill/>
          <a:ln>
            <a:noFill/>
          </a:ln>
        </p:spPr>
      </p:pic>
      <p:sp>
        <p:nvSpPr>
          <p:cNvPr id="377" name="Google Shape;377;p31"/>
          <p:cNvSpPr txBox="1"/>
          <p:nvPr/>
        </p:nvSpPr>
        <p:spPr>
          <a:xfrm>
            <a:off x="338750" y="192825"/>
            <a:ext cx="10269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500">
                <a:solidFill>
                  <a:schemeClr val="dk1"/>
                </a:solidFill>
                <a:latin typeface="Lato Black"/>
                <a:ea typeface="Lato Black"/>
                <a:cs typeface="Lato Black"/>
                <a:sym typeface="Lato Black"/>
              </a:rPr>
              <a:t>Seasonal AQI and Pollutant Trends (2024-2025)</a:t>
            </a:r>
            <a:endParaRPr sz="4500">
              <a:solidFill>
                <a:schemeClr val="dk1"/>
              </a:solidFill>
              <a:latin typeface="Lato Black"/>
              <a:ea typeface="Lato Black"/>
              <a:cs typeface="Lato Black"/>
              <a:sym typeface="Lato Black"/>
            </a:endParaRPr>
          </a:p>
        </p:txBody>
      </p:sp>
      <p:grpSp>
        <p:nvGrpSpPr>
          <p:cNvPr id="378" name="Google Shape;378;p31"/>
          <p:cNvGrpSpPr/>
          <p:nvPr/>
        </p:nvGrpSpPr>
        <p:grpSpPr>
          <a:xfrm>
            <a:off x="338750" y="2189325"/>
            <a:ext cx="7527201" cy="3922275"/>
            <a:chOff x="-1" y="-57151"/>
            <a:chExt cx="1851300" cy="930000"/>
          </a:xfrm>
        </p:grpSpPr>
        <p:sp>
          <p:nvSpPr>
            <p:cNvPr id="379" name="Google Shape;379;p31"/>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67335" rotWithShape="0" algn="bl" dir="5400000" dist="22445">
                <a:srgbClr val="000000">
                  <a:alpha val="50000"/>
                </a:srgbClr>
              </a:outerShdw>
            </a:effectLst>
          </p:spPr>
        </p:sp>
        <p:sp>
          <p:nvSpPr>
            <p:cNvPr id="380" name="Google Shape;380;p31"/>
            <p:cNvSpPr txBox="1"/>
            <p:nvPr/>
          </p:nvSpPr>
          <p:spPr>
            <a:xfrm>
              <a:off x="-1" y="-57151"/>
              <a:ext cx="1851300" cy="930000"/>
            </a:xfrm>
            <a:prstGeom prst="rect">
              <a:avLst/>
            </a:prstGeom>
            <a:noFill/>
            <a:ln>
              <a:noFill/>
            </a:ln>
            <a:effectLst>
              <a:outerShdw blurRad="67335" rotWithShape="0" algn="bl" dir="5400000" dist="22445">
                <a:srgbClr val="000000">
                  <a:alpha val="50000"/>
                </a:srgbClr>
              </a:outerShdw>
            </a:effectLst>
          </p:spPr>
          <p:txBody>
            <a:bodyPr anchorCtr="0" anchor="ctr" bIns="59850" lIns="59850" spcFirstLastPara="1" rIns="59850" wrap="square" tIns="59850">
              <a:noAutofit/>
            </a:bodyPr>
            <a:lstStyle/>
            <a:p>
              <a:pPr indent="0" lvl="0" marL="0" marR="0" rtl="0" algn="ctr">
                <a:lnSpc>
                  <a:spcPct val="202166"/>
                </a:lnSpc>
                <a:spcBef>
                  <a:spcPts val="0"/>
                </a:spcBef>
                <a:spcAft>
                  <a:spcPts val="0"/>
                </a:spcAft>
                <a:buNone/>
              </a:pPr>
              <a:r>
                <a:t/>
              </a:r>
              <a:endParaRPr b="0" i="0" sz="2120" u="none" cap="none" strike="noStrike">
                <a:solidFill>
                  <a:schemeClr val="dk1"/>
                </a:solidFill>
                <a:latin typeface="Calibri"/>
                <a:ea typeface="Calibri"/>
                <a:cs typeface="Calibri"/>
                <a:sym typeface="Calibri"/>
              </a:endParaRPr>
            </a:p>
          </p:txBody>
        </p:sp>
      </p:grpSp>
      <p:sp>
        <p:nvSpPr>
          <p:cNvPr id="381" name="Google Shape;381;p31"/>
          <p:cNvSpPr txBox="1"/>
          <p:nvPr/>
        </p:nvSpPr>
        <p:spPr>
          <a:xfrm>
            <a:off x="517025" y="2574425"/>
            <a:ext cx="7081500" cy="1422300"/>
          </a:xfrm>
          <a:prstGeom prst="rect">
            <a:avLst/>
          </a:prstGeom>
          <a:noFill/>
          <a:ln>
            <a:noFill/>
          </a:ln>
        </p:spPr>
        <p:txBody>
          <a:bodyPr anchorCtr="0" anchor="t" bIns="0" lIns="0" spcFirstLastPara="1" rIns="0" wrap="square" tIns="0">
            <a:spAutoFit/>
          </a:bodyPr>
          <a:lstStyle/>
          <a:p>
            <a:pPr indent="-406400" lvl="0" marL="4572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Average AQI ranges from 4.3 in January to 1.8 in July, indicating poorer air quality in the winter months and better in summer.</a:t>
            </a:r>
            <a:endParaRPr b="1" sz="2800">
              <a:solidFill>
                <a:srgbClr val="FFFFFF"/>
              </a:solidFill>
              <a:latin typeface="Calibri"/>
              <a:ea typeface="Calibri"/>
              <a:cs typeface="Calibri"/>
              <a:sym typeface="Calibri"/>
            </a:endParaRPr>
          </a:p>
        </p:txBody>
      </p:sp>
      <p:pic>
        <p:nvPicPr>
          <p:cNvPr id="382" name="Google Shape;382;p31"/>
          <p:cNvPicPr preferRelativeResize="0"/>
          <p:nvPr/>
        </p:nvPicPr>
        <p:blipFill>
          <a:blip r:embed="rId6">
            <a:alphaModFix/>
          </a:blip>
          <a:stretch>
            <a:fillRect/>
          </a:stretch>
        </p:blipFill>
        <p:spPr>
          <a:xfrm>
            <a:off x="517025" y="4428200"/>
            <a:ext cx="7202674" cy="5211550"/>
          </a:xfrm>
          <a:prstGeom prst="rect">
            <a:avLst/>
          </a:prstGeom>
          <a:noFill/>
          <a:ln cap="flat" cmpd="thickThin" w="76200">
            <a:solidFill>
              <a:srgbClr val="00B0F0"/>
            </a:solidFill>
            <a:prstDash val="solid"/>
            <a:round/>
            <a:headEnd len="sm" w="sm" type="none"/>
            <a:tailEnd len="sm" w="sm" type="none"/>
          </a:ln>
        </p:spPr>
      </p:pic>
      <p:grpSp>
        <p:nvGrpSpPr>
          <p:cNvPr id="383" name="Google Shape;383;p31"/>
          <p:cNvGrpSpPr/>
          <p:nvPr/>
        </p:nvGrpSpPr>
        <p:grpSpPr>
          <a:xfrm>
            <a:off x="9280575" y="2189325"/>
            <a:ext cx="8192188" cy="3922275"/>
            <a:chOff x="-1" y="-57151"/>
            <a:chExt cx="1851300" cy="930000"/>
          </a:xfrm>
        </p:grpSpPr>
        <p:sp>
          <p:nvSpPr>
            <p:cNvPr id="384" name="Google Shape;384;p31"/>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67335" rotWithShape="0" algn="bl" dir="5400000" dist="22445">
                <a:srgbClr val="000000">
                  <a:alpha val="50000"/>
                </a:srgbClr>
              </a:outerShdw>
            </a:effectLst>
          </p:spPr>
        </p:sp>
        <p:sp>
          <p:nvSpPr>
            <p:cNvPr id="385" name="Google Shape;385;p31"/>
            <p:cNvSpPr txBox="1"/>
            <p:nvPr/>
          </p:nvSpPr>
          <p:spPr>
            <a:xfrm>
              <a:off x="-1" y="-57151"/>
              <a:ext cx="1851300" cy="930000"/>
            </a:xfrm>
            <a:prstGeom prst="rect">
              <a:avLst/>
            </a:prstGeom>
            <a:noFill/>
            <a:ln>
              <a:noFill/>
            </a:ln>
            <a:effectLst>
              <a:outerShdw blurRad="67335" rotWithShape="0" algn="bl" dir="5400000" dist="22445">
                <a:srgbClr val="000000">
                  <a:alpha val="50000"/>
                </a:srgbClr>
              </a:outerShdw>
            </a:effectLst>
          </p:spPr>
          <p:txBody>
            <a:bodyPr anchorCtr="0" anchor="ctr" bIns="59850" lIns="59850" spcFirstLastPara="1" rIns="59850" wrap="square" tIns="59850">
              <a:noAutofit/>
            </a:bodyPr>
            <a:lstStyle/>
            <a:p>
              <a:pPr indent="0" lvl="0" marL="0" marR="0" rtl="0" algn="ctr">
                <a:lnSpc>
                  <a:spcPct val="202166"/>
                </a:lnSpc>
                <a:spcBef>
                  <a:spcPts val="0"/>
                </a:spcBef>
                <a:spcAft>
                  <a:spcPts val="0"/>
                </a:spcAft>
                <a:buNone/>
              </a:pPr>
              <a:r>
                <a:t/>
              </a:r>
              <a:endParaRPr b="0" i="0" sz="2120" u="none" cap="none" strike="noStrike">
                <a:solidFill>
                  <a:schemeClr val="dk1"/>
                </a:solidFill>
                <a:latin typeface="Calibri"/>
                <a:ea typeface="Calibri"/>
                <a:cs typeface="Calibri"/>
                <a:sym typeface="Calibri"/>
              </a:endParaRPr>
            </a:p>
          </p:txBody>
        </p:sp>
      </p:grpSp>
      <p:sp>
        <p:nvSpPr>
          <p:cNvPr id="386" name="Google Shape;386;p31"/>
          <p:cNvSpPr txBox="1"/>
          <p:nvPr/>
        </p:nvSpPr>
        <p:spPr>
          <a:xfrm>
            <a:off x="9458850" y="2574425"/>
            <a:ext cx="7677900" cy="1917900"/>
          </a:xfrm>
          <a:prstGeom prst="rect">
            <a:avLst/>
          </a:prstGeom>
          <a:noFill/>
          <a:ln>
            <a:noFill/>
          </a:ln>
        </p:spPr>
        <p:txBody>
          <a:bodyPr anchorCtr="0" anchor="t" bIns="0" lIns="0" spcFirstLastPara="1" rIns="0" wrap="square" tIns="0">
            <a:spAutoFit/>
          </a:bodyPr>
          <a:lstStyle/>
          <a:p>
            <a:pPr indent="-406400" lvl="0" marL="4572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CO concentration decreases from 1150 μg/m³ in 2024 to 750 μg/m³ in 2025, showing a significant reduction in overall pollutants.</a:t>
            </a:r>
            <a:endParaRPr b="1" sz="2800">
              <a:solidFill>
                <a:srgbClr val="FFFFFF"/>
              </a:solidFill>
              <a:latin typeface="Calibri"/>
              <a:ea typeface="Calibri"/>
              <a:cs typeface="Calibri"/>
              <a:sym typeface="Calibri"/>
            </a:endParaRPr>
          </a:p>
          <a:p>
            <a:pPr indent="-406400" lvl="0" marL="457200" rtl="0" algn="l">
              <a:lnSpc>
                <a:spcPct val="115000"/>
              </a:lnSpc>
              <a:spcBef>
                <a:spcPts val="0"/>
              </a:spcBef>
              <a:spcAft>
                <a:spcPts val="0"/>
              </a:spcAft>
              <a:buClr>
                <a:srgbClr val="FFFFFF"/>
              </a:buClr>
              <a:buSzPts val="2800"/>
              <a:buFont typeface="Calibri"/>
              <a:buChar char="●"/>
            </a:pPr>
            <a:r>
              <a:t/>
            </a:r>
            <a:endParaRPr b="1" sz="2800">
              <a:solidFill>
                <a:srgbClr val="FFFFFF"/>
              </a:solidFill>
              <a:latin typeface="Calibri"/>
              <a:ea typeface="Calibri"/>
              <a:cs typeface="Calibri"/>
              <a:sym typeface="Calibri"/>
            </a:endParaRPr>
          </a:p>
        </p:txBody>
      </p:sp>
      <p:pic>
        <p:nvPicPr>
          <p:cNvPr id="387" name="Google Shape;387;p31"/>
          <p:cNvPicPr preferRelativeResize="0"/>
          <p:nvPr/>
        </p:nvPicPr>
        <p:blipFill>
          <a:blip r:embed="rId7">
            <a:alphaModFix/>
          </a:blip>
          <a:stretch>
            <a:fillRect/>
          </a:stretch>
        </p:blipFill>
        <p:spPr>
          <a:xfrm>
            <a:off x="9358650" y="4428200"/>
            <a:ext cx="7421449" cy="5211550"/>
          </a:xfrm>
          <a:prstGeom prst="rect">
            <a:avLst/>
          </a:prstGeom>
          <a:noFill/>
          <a:ln cap="flat" cmpd="thickThin" w="76200">
            <a:solidFill>
              <a:srgbClr val="00B0F0"/>
            </a:solidFill>
            <a:prstDash val="solid"/>
            <a:round/>
            <a:headEnd len="sm" w="sm" type="none"/>
            <a:tailEnd len="sm" w="sm" type="none"/>
          </a:ln>
        </p:spPr>
      </p:pic>
      <p:pic>
        <p:nvPicPr>
          <p:cNvPr id="388" name="Google Shape;388;p31" title="area-chart.png"/>
          <p:cNvPicPr preferRelativeResize="0"/>
          <p:nvPr/>
        </p:nvPicPr>
        <p:blipFill>
          <a:blip r:embed="rId8">
            <a:alphaModFix/>
          </a:blip>
          <a:stretch>
            <a:fillRect/>
          </a:stretch>
        </p:blipFill>
        <p:spPr>
          <a:xfrm>
            <a:off x="9754250" y="192812"/>
            <a:ext cx="1329725" cy="13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1000"/>
                                        <p:tgtEl>
                                          <p:spTgt spid="3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1300"/>
                                        <p:tgtEl>
                                          <p:spTgt spid="377"/>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1000"/>
                                        <p:tgtEl>
                                          <p:spTgt spid="388"/>
                                        </p:tgtEl>
                                        <p:attrNameLst>
                                          <p:attrName>ppt_w</p:attrName>
                                        </p:attrNameLst>
                                      </p:cBhvr>
                                      <p:tavLst>
                                        <p:tav fmla="" tm="0">
                                          <p:val>
                                            <p:strVal val="0"/>
                                          </p:val>
                                        </p:tav>
                                        <p:tav fmla="" tm="100000">
                                          <p:val>
                                            <p:strVal val="#ppt_w"/>
                                          </p:val>
                                        </p:tav>
                                      </p:tavLst>
                                    </p:anim>
                                    <p:anim calcmode="lin" valueType="num">
                                      <p:cBhvr additive="base">
                                        <p:cTn dur="1000"/>
                                        <p:tgtEl>
                                          <p:spTgt spid="388"/>
                                        </p:tgtEl>
                                        <p:attrNameLst>
                                          <p:attrName>ppt_h</p:attrName>
                                        </p:attrNameLst>
                                      </p:cBhvr>
                                      <p:tavLst>
                                        <p:tav fmla="" tm="0">
                                          <p:val>
                                            <p:strVal val="0"/>
                                          </p:val>
                                        </p:tav>
                                        <p:tav fmla="" tm="100000">
                                          <p:val>
                                            <p:strVal val="#ppt_h"/>
                                          </p:val>
                                        </p:tav>
                                      </p:tavLst>
                                    </p:anim>
                                  </p:childTnLst>
                                </p:cTn>
                              </p:par>
                            </p:childTnLst>
                          </p:cTn>
                        </p:par>
                        <p:par>
                          <p:cTn fill="hold">
                            <p:stCondLst>
                              <p:cond delay="3300"/>
                            </p:stCondLst>
                            <p:childTnLst>
                              <p:par>
                                <p:cTn fill="hold" nodeType="afterEffect" presetClass="entr" presetID="2" presetSubtype="8">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2000"/>
                                        <p:tgtEl>
                                          <p:spTgt spid="3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2000"/>
                                        <p:tgtEl>
                                          <p:spTgt spid="381"/>
                                        </p:tgtEl>
                                        <p:attrNameLst>
                                          <p:attrName>ppt_x</p:attrName>
                                        </p:attrNameLst>
                                      </p:cBhvr>
                                      <p:tavLst>
                                        <p:tav fmla="" tm="0">
                                          <p:val>
                                            <p:strVal val="#ppt_x-1"/>
                                          </p:val>
                                        </p:tav>
                                        <p:tav fmla="" tm="100000">
                                          <p:val>
                                            <p:strVal val="#ppt_x"/>
                                          </p:val>
                                        </p:tav>
                                      </p:tavLst>
                                    </p:anim>
                                  </p:childTnLst>
                                </p:cTn>
                              </p:par>
                            </p:childTnLst>
                          </p:cTn>
                        </p:par>
                        <p:par>
                          <p:cTn fill="hold">
                            <p:stCondLst>
                              <p:cond delay="5300"/>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2000"/>
                                        <p:tgtEl>
                                          <p:spTgt spid="382"/>
                                        </p:tgtEl>
                                      </p:cBhvr>
                                    </p:animEffect>
                                  </p:childTnLst>
                                </p:cTn>
                              </p:par>
                            </p:childTnLst>
                          </p:cTn>
                        </p:par>
                        <p:par>
                          <p:cTn fill="hold">
                            <p:stCondLst>
                              <p:cond delay="7300"/>
                            </p:stCondLst>
                            <p:childTnLst>
                              <p:par>
                                <p:cTn fill="hold" nodeType="afterEffect" presetClass="entr" presetID="2" presetSubtype="2">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2000"/>
                                        <p:tgtEl>
                                          <p:spTgt spid="3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2000"/>
                                        <p:tgtEl>
                                          <p:spTgt spid="383"/>
                                        </p:tgtEl>
                                        <p:attrNameLst>
                                          <p:attrName>ppt_x</p:attrName>
                                        </p:attrNameLst>
                                      </p:cBhvr>
                                      <p:tavLst>
                                        <p:tav fmla="" tm="0">
                                          <p:val>
                                            <p:strVal val="#ppt_x+1"/>
                                          </p:val>
                                        </p:tav>
                                        <p:tav fmla="" tm="100000">
                                          <p:val>
                                            <p:strVal val="#ppt_x"/>
                                          </p:val>
                                        </p:tav>
                                      </p:tavLst>
                                    </p:anim>
                                  </p:childTnLst>
                                </p:cTn>
                              </p:par>
                            </p:childTnLst>
                          </p:cTn>
                        </p:par>
                        <p:par>
                          <p:cTn fill="hold">
                            <p:stCondLst>
                              <p:cond delay="93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3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98" name="Shape 98"/>
        <p:cNvGrpSpPr/>
        <p:nvPr/>
      </p:nvGrpSpPr>
      <p:grpSpPr>
        <a:xfrm>
          <a:off x="0" y="0"/>
          <a:ext cx="0" cy="0"/>
          <a:chOff x="0" y="0"/>
          <a:chExt cx="0" cy="0"/>
        </a:xfrm>
      </p:grpSpPr>
      <p:sp>
        <p:nvSpPr>
          <p:cNvPr id="99" name="Google Shape;99;p14"/>
          <p:cNvSpPr/>
          <p:nvPr/>
        </p:nvSpPr>
        <p:spPr>
          <a:xfrm rot="1087051">
            <a:off x="3867179" y="-2860807"/>
            <a:ext cx="14566929" cy="5424587"/>
          </a:xfrm>
          <a:custGeom>
            <a:rect b="b" l="l" r="r" t="t"/>
            <a:pathLst>
              <a:path extrusionOk="0" h="5407093" w="12760102">
                <a:moveTo>
                  <a:pt x="0" y="0"/>
                </a:moveTo>
                <a:lnTo>
                  <a:pt x="12760102" y="0"/>
                </a:lnTo>
                <a:lnTo>
                  <a:pt x="12760102" y="5407093"/>
                </a:lnTo>
                <a:lnTo>
                  <a:pt x="0" y="5407093"/>
                </a:lnTo>
                <a:lnTo>
                  <a:pt x="0" y="0"/>
                </a:lnTo>
                <a:close/>
              </a:path>
            </a:pathLst>
          </a:custGeom>
          <a:blipFill rotWithShape="1">
            <a:blip r:embed="rId3">
              <a:alphaModFix/>
            </a:blip>
            <a:stretch>
              <a:fillRect b="0" l="0" r="0" t="0"/>
            </a:stretch>
          </a:blipFill>
          <a:ln>
            <a:noFill/>
          </a:ln>
        </p:spPr>
      </p:sp>
      <p:sp>
        <p:nvSpPr>
          <p:cNvPr id="100" name="Google Shape;100;p14"/>
          <p:cNvSpPr/>
          <p:nvPr/>
        </p:nvSpPr>
        <p:spPr>
          <a:xfrm>
            <a:off x="11431877" y="6332344"/>
            <a:ext cx="12760102" cy="5407093"/>
          </a:xfrm>
          <a:custGeom>
            <a:rect b="b" l="l" r="r" t="t"/>
            <a:pathLst>
              <a:path extrusionOk="0" h="5407093" w="12760102">
                <a:moveTo>
                  <a:pt x="0" y="0"/>
                </a:moveTo>
                <a:lnTo>
                  <a:pt x="12760102" y="0"/>
                </a:lnTo>
                <a:lnTo>
                  <a:pt x="12760102" y="5407093"/>
                </a:lnTo>
                <a:lnTo>
                  <a:pt x="0" y="5407093"/>
                </a:lnTo>
                <a:lnTo>
                  <a:pt x="0" y="0"/>
                </a:lnTo>
                <a:close/>
              </a:path>
            </a:pathLst>
          </a:custGeom>
          <a:blipFill rotWithShape="1">
            <a:blip r:embed="rId3">
              <a:alphaModFix/>
            </a:blip>
            <a:stretch>
              <a:fillRect b="0" l="0" r="0" t="0"/>
            </a:stretch>
          </a:blipFill>
          <a:ln>
            <a:noFill/>
          </a:ln>
        </p:spPr>
      </p:sp>
      <p:sp>
        <p:nvSpPr>
          <p:cNvPr id="101" name="Google Shape;101;p14"/>
          <p:cNvSpPr txBox="1"/>
          <p:nvPr/>
        </p:nvSpPr>
        <p:spPr>
          <a:xfrm>
            <a:off x="370075" y="257625"/>
            <a:ext cx="8403900" cy="1119900"/>
          </a:xfrm>
          <a:prstGeom prst="rect">
            <a:avLst/>
          </a:prstGeom>
          <a:noFill/>
          <a:ln>
            <a:noFill/>
          </a:ln>
        </p:spPr>
        <p:txBody>
          <a:bodyPr anchorCtr="0" anchor="t" bIns="0" lIns="0" spcFirstLastPara="1" rIns="0" wrap="square" tIns="0">
            <a:spAutoFit/>
          </a:bodyPr>
          <a:lstStyle/>
          <a:p>
            <a:pPr indent="0" lvl="0" marL="0" marR="0" rtl="0" algn="l">
              <a:lnSpc>
                <a:spcPct val="97001"/>
              </a:lnSpc>
              <a:spcBef>
                <a:spcPts val="0"/>
              </a:spcBef>
              <a:spcAft>
                <a:spcPts val="0"/>
              </a:spcAft>
              <a:buNone/>
            </a:pPr>
            <a:r>
              <a:rPr lang="en-US" sz="7500">
                <a:solidFill>
                  <a:srgbClr val="343434"/>
                </a:solidFill>
                <a:latin typeface="Lato Black"/>
                <a:ea typeface="Lato Black"/>
                <a:cs typeface="Lato Black"/>
                <a:sym typeface="Lato Black"/>
              </a:rPr>
              <a:t>Index</a:t>
            </a:r>
            <a:endParaRPr sz="7500">
              <a:latin typeface="Lato Black"/>
              <a:ea typeface="Lato Black"/>
              <a:cs typeface="Lato Black"/>
              <a:sym typeface="Lato Black"/>
            </a:endParaRPr>
          </a:p>
        </p:txBody>
      </p:sp>
      <p:sp>
        <p:nvSpPr>
          <p:cNvPr id="102" name="Google Shape;102;p14"/>
          <p:cNvSpPr txBox="1"/>
          <p:nvPr/>
        </p:nvSpPr>
        <p:spPr>
          <a:xfrm>
            <a:off x="627550" y="1683000"/>
            <a:ext cx="10001700" cy="7630500"/>
          </a:xfrm>
          <a:prstGeom prst="rect">
            <a:avLst/>
          </a:prstGeom>
          <a:noFill/>
          <a:ln>
            <a:noFill/>
          </a:ln>
        </p:spPr>
        <p:txBody>
          <a:bodyPr anchorCtr="0" anchor="t" bIns="91425" lIns="91425" spcFirstLastPara="1" rIns="91425" wrap="square" tIns="91425">
            <a:noAutofit/>
          </a:bodyPr>
          <a:lstStyle/>
          <a:p>
            <a:pPr indent="-450850" lvl="0" marL="457200" rtl="0" algn="l">
              <a:lnSpc>
                <a:spcPct val="97001"/>
              </a:lnSpc>
              <a:spcBef>
                <a:spcPts val="0"/>
              </a:spcBef>
              <a:spcAft>
                <a:spcPts val="0"/>
              </a:spcAft>
              <a:buClr>
                <a:schemeClr val="dk1"/>
              </a:buClr>
              <a:buSzPts val="3500"/>
              <a:buFont typeface="Calibri"/>
              <a:buChar char="●"/>
            </a:pPr>
            <a:r>
              <a:rPr b="1" lang="en-US" sz="3500">
                <a:solidFill>
                  <a:srgbClr val="343434"/>
                </a:solidFill>
                <a:latin typeface="Calibri"/>
                <a:ea typeface="Calibri"/>
                <a:cs typeface="Calibri"/>
                <a:sym typeface="Calibri"/>
              </a:rPr>
              <a:t>ML Workflow</a:t>
            </a:r>
            <a:endParaRPr b="1" sz="3500">
              <a:solidFill>
                <a:srgbClr val="343434"/>
              </a:solidFill>
              <a:latin typeface="Calibri"/>
              <a:ea typeface="Calibri"/>
              <a:cs typeface="Calibri"/>
              <a:sym typeface="Calibri"/>
            </a:endParaRPr>
          </a:p>
          <a:p>
            <a:pPr indent="-450850" lvl="0" marL="457200" rtl="0" algn="l">
              <a:lnSpc>
                <a:spcPct val="97001"/>
              </a:lnSpc>
              <a:spcBef>
                <a:spcPts val="0"/>
              </a:spcBef>
              <a:spcAft>
                <a:spcPts val="0"/>
              </a:spcAft>
              <a:buClr>
                <a:schemeClr val="dk1"/>
              </a:buClr>
              <a:buSzPts val="3500"/>
              <a:buFont typeface="Calibri"/>
              <a:buChar char="●"/>
            </a:pPr>
            <a:r>
              <a:rPr b="1" lang="en-US" sz="3500">
                <a:solidFill>
                  <a:srgbClr val="343434"/>
                </a:solidFill>
                <a:latin typeface="Calibri"/>
                <a:ea typeface="Calibri"/>
                <a:cs typeface="Calibri"/>
                <a:sym typeface="Calibri"/>
              </a:rPr>
              <a:t>Business Understanding</a:t>
            </a:r>
            <a:endParaRPr b="1" sz="3500">
              <a:solidFill>
                <a:srgbClr val="343434"/>
              </a:solidFill>
              <a:latin typeface="Calibri"/>
              <a:ea typeface="Calibri"/>
              <a:cs typeface="Calibri"/>
              <a:sym typeface="Calibri"/>
            </a:endParaRPr>
          </a:p>
          <a:p>
            <a:pPr indent="-450850" lvl="0" marL="457200" rtl="0" algn="l">
              <a:lnSpc>
                <a:spcPct val="97001"/>
              </a:lnSpc>
              <a:spcBef>
                <a:spcPts val="0"/>
              </a:spcBef>
              <a:spcAft>
                <a:spcPts val="0"/>
              </a:spcAft>
              <a:buClr>
                <a:srgbClr val="343434"/>
              </a:buClr>
              <a:buSzPts val="3500"/>
              <a:buFont typeface="Calibri"/>
              <a:buChar char="●"/>
            </a:pPr>
            <a:r>
              <a:rPr b="1" lang="en-US" sz="3500">
                <a:solidFill>
                  <a:srgbClr val="343434"/>
                </a:solidFill>
                <a:latin typeface="Calibri"/>
                <a:ea typeface="Calibri"/>
                <a:cs typeface="Calibri"/>
                <a:sym typeface="Calibri"/>
              </a:rPr>
              <a:t>Problem Statement</a:t>
            </a:r>
            <a:endParaRPr b="1" sz="3500">
              <a:solidFill>
                <a:srgbClr val="343434"/>
              </a:solidFill>
              <a:latin typeface="Calibri"/>
              <a:ea typeface="Calibri"/>
              <a:cs typeface="Calibri"/>
              <a:sym typeface="Calibri"/>
            </a:endParaRPr>
          </a:p>
          <a:p>
            <a:pPr indent="-450850" lvl="0" marL="457200" rtl="0" algn="l">
              <a:lnSpc>
                <a:spcPct val="97001"/>
              </a:lnSpc>
              <a:spcBef>
                <a:spcPts val="0"/>
              </a:spcBef>
              <a:spcAft>
                <a:spcPts val="0"/>
              </a:spcAft>
              <a:buClr>
                <a:srgbClr val="343434"/>
              </a:buClr>
              <a:buSzPts val="3500"/>
              <a:buFont typeface="Calibri"/>
              <a:buChar char="●"/>
            </a:pPr>
            <a:r>
              <a:rPr b="1" lang="en-US" sz="3500">
                <a:solidFill>
                  <a:srgbClr val="343434"/>
                </a:solidFill>
                <a:latin typeface="Calibri"/>
                <a:ea typeface="Calibri"/>
                <a:cs typeface="Calibri"/>
                <a:sym typeface="Calibri"/>
              </a:rPr>
              <a:t>Data Collection</a:t>
            </a:r>
            <a:endParaRPr b="1" sz="3500">
              <a:solidFill>
                <a:srgbClr val="343434"/>
              </a:solidFill>
              <a:latin typeface="Calibri"/>
              <a:ea typeface="Calibri"/>
              <a:cs typeface="Calibri"/>
              <a:sym typeface="Calibri"/>
            </a:endParaRPr>
          </a:p>
          <a:p>
            <a:pPr indent="-450850" lvl="0" marL="457200" rtl="0" algn="l">
              <a:lnSpc>
                <a:spcPct val="97001"/>
              </a:lnSpc>
              <a:spcBef>
                <a:spcPts val="0"/>
              </a:spcBef>
              <a:spcAft>
                <a:spcPts val="0"/>
              </a:spcAft>
              <a:buClr>
                <a:srgbClr val="343434"/>
              </a:buClr>
              <a:buSzPts val="3500"/>
              <a:buFont typeface="Calibri"/>
              <a:buChar char="●"/>
            </a:pPr>
            <a:r>
              <a:rPr b="1" lang="en-US" sz="3500">
                <a:solidFill>
                  <a:srgbClr val="343434"/>
                </a:solidFill>
                <a:latin typeface="Calibri"/>
                <a:ea typeface="Calibri"/>
                <a:cs typeface="Calibri"/>
                <a:sym typeface="Calibri"/>
              </a:rPr>
              <a:t>Data Exploration</a:t>
            </a:r>
            <a:endParaRPr b="1" sz="3500">
              <a:solidFill>
                <a:srgbClr val="343434"/>
              </a:solidFill>
              <a:latin typeface="Calibri"/>
              <a:ea typeface="Calibri"/>
              <a:cs typeface="Calibri"/>
              <a:sym typeface="Calibri"/>
            </a:endParaRPr>
          </a:p>
          <a:p>
            <a:pPr indent="-450850" lvl="0" marL="457200" rtl="0" algn="l">
              <a:lnSpc>
                <a:spcPct val="97001"/>
              </a:lnSpc>
              <a:spcBef>
                <a:spcPts val="0"/>
              </a:spcBef>
              <a:spcAft>
                <a:spcPts val="0"/>
              </a:spcAft>
              <a:buClr>
                <a:srgbClr val="343434"/>
              </a:buClr>
              <a:buSzPts val="3500"/>
              <a:buFont typeface="Calibri"/>
              <a:buChar char="●"/>
            </a:pPr>
            <a:r>
              <a:rPr b="1" lang="en-US" sz="3500">
                <a:solidFill>
                  <a:srgbClr val="343434"/>
                </a:solidFill>
                <a:latin typeface="Calibri"/>
                <a:ea typeface="Calibri"/>
                <a:cs typeface="Calibri"/>
                <a:sym typeface="Calibri"/>
              </a:rPr>
              <a:t>Data Cleaning</a:t>
            </a:r>
            <a:endParaRPr b="1" sz="3500">
              <a:solidFill>
                <a:schemeClr val="dk1"/>
              </a:solidFill>
              <a:latin typeface="Calibri"/>
              <a:ea typeface="Calibri"/>
              <a:cs typeface="Calibri"/>
              <a:sym typeface="Calibri"/>
            </a:endParaRPr>
          </a:p>
          <a:p>
            <a:pPr indent="-450850" lvl="0" marL="457200" rtl="0" algn="l">
              <a:lnSpc>
                <a:spcPct val="97001"/>
              </a:lnSpc>
              <a:spcBef>
                <a:spcPts val="0"/>
              </a:spcBef>
              <a:spcAft>
                <a:spcPts val="0"/>
              </a:spcAft>
              <a:buClr>
                <a:srgbClr val="343434"/>
              </a:buClr>
              <a:buSzPts val="3500"/>
              <a:buFont typeface="Calibri"/>
              <a:buChar char="●"/>
            </a:pPr>
            <a:r>
              <a:rPr b="1" lang="en-US" sz="3500">
                <a:solidFill>
                  <a:srgbClr val="343434"/>
                </a:solidFill>
                <a:latin typeface="Calibri"/>
                <a:ea typeface="Calibri"/>
                <a:cs typeface="Calibri"/>
                <a:sym typeface="Calibri"/>
              </a:rPr>
              <a:t>Exploratory Data Analysis</a:t>
            </a:r>
            <a:endParaRPr b="1" sz="3500">
              <a:solidFill>
                <a:srgbClr val="343434"/>
              </a:solidFill>
              <a:latin typeface="Calibri"/>
              <a:ea typeface="Calibri"/>
              <a:cs typeface="Calibri"/>
              <a:sym typeface="Calibri"/>
            </a:endParaRPr>
          </a:p>
          <a:p>
            <a:pPr indent="-450850" lvl="0" marL="457200" rtl="0" algn="l">
              <a:lnSpc>
                <a:spcPct val="97001"/>
              </a:lnSpc>
              <a:spcBef>
                <a:spcPts val="0"/>
              </a:spcBef>
              <a:spcAft>
                <a:spcPts val="0"/>
              </a:spcAft>
              <a:buClr>
                <a:srgbClr val="343434"/>
              </a:buClr>
              <a:buSzPts val="3500"/>
              <a:buFont typeface="Calibri"/>
              <a:buChar char="●"/>
            </a:pPr>
            <a:r>
              <a:rPr b="1" lang="en-US" sz="3500">
                <a:solidFill>
                  <a:schemeClr val="dk1"/>
                </a:solidFill>
                <a:latin typeface="Calibri"/>
                <a:ea typeface="Calibri"/>
                <a:cs typeface="Calibri"/>
                <a:sym typeface="Calibri"/>
              </a:rPr>
              <a:t>Data Pre-processing</a:t>
            </a:r>
            <a:endParaRPr b="1" sz="3500">
              <a:solidFill>
                <a:schemeClr val="dk1"/>
              </a:solidFill>
              <a:latin typeface="Calibri"/>
              <a:ea typeface="Calibri"/>
              <a:cs typeface="Calibri"/>
              <a:sym typeface="Calibri"/>
            </a:endParaRPr>
          </a:p>
          <a:p>
            <a:pPr indent="-450850" lvl="0" marL="457200" rtl="0" algn="l">
              <a:lnSpc>
                <a:spcPct val="97001"/>
              </a:lnSpc>
              <a:spcBef>
                <a:spcPts val="0"/>
              </a:spcBef>
              <a:spcAft>
                <a:spcPts val="0"/>
              </a:spcAft>
              <a:buClr>
                <a:srgbClr val="343434"/>
              </a:buClr>
              <a:buSzPts val="3500"/>
              <a:buFont typeface="Calibri"/>
              <a:buChar char="●"/>
            </a:pPr>
            <a:r>
              <a:rPr b="1" lang="en-US" sz="3500">
                <a:solidFill>
                  <a:schemeClr val="dk1"/>
                </a:solidFill>
                <a:latin typeface="Calibri"/>
                <a:ea typeface="Calibri"/>
                <a:cs typeface="Calibri"/>
                <a:sym typeface="Calibri"/>
              </a:rPr>
              <a:t>Model Building</a:t>
            </a:r>
            <a:endParaRPr b="1" sz="3500">
              <a:solidFill>
                <a:schemeClr val="dk1"/>
              </a:solidFill>
              <a:latin typeface="Calibri"/>
              <a:ea typeface="Calibri"/>
              <a:cs typeface="Calibri"/>
              <a:sym typeface="Calibri"/>
            </a:endParaRPr>
          </a:p>
          <a:p>
            <a:pPr indent="-450850" lvl="0" marL="457200" rtl="0" algn="l">
              <a:lnSpc>
                <a:spcPct val="97001"/>
              </a:lnSpc>
              <a:spcBef>
                <a:spcPts val="0"/>
              </a:spcBef>
              <a:spcAft>
                <a:spcPts val="0"/>
              </a:spcAft>
              <a:buClr>
                <a:srgbClr val="343434"/>
              </a:buClr>
              <a:buSzPts val="3500"/>
              <a:buFont typeface="Calibri"/>
              <a:buChar char="●"/>
            </a:pPr>
            <a:r>
              <a:rPr b="1" lang="en-US" sz="3500">
                <a:solidFill>
                  <a:schemeClr val="dk1"/>
                </a:solidFill>
                <a:latin typeface="Calibri"/>
                <a:ea typeface="Calibri"/>
                <a:cs typeface="Calibri"/>
                <a:sym typeface="Calibri"/>
              </a:rPr>
              <a:t>Model Evaluation</a:t>
            </a:r>
            <a:endParaRPr b="1" sz="3500">
              <a:solidFill>
                <a:schemeClr val="dk1"/>
              </a:solidFill>
              <a:latin typeface="Calibri"/>
              <a:ea typeface="Calibri"/>
              <a:cs typeface="Calibri"/>
              <a:sym typeface="Calibri"/>
            </a:endParaRPr>
          </a:p>
          <a:p>
            <a:pPr indent="-450850" lvl="0" marL="457200" rtl="0" algn="l">
              <a:lnSpc>
                <a:spcPct val="97001"/>
              </a:lnSpc>
              <a:spcBef>
                <a:spcPts val="0"/>
              </a:spcBef>
              <a:spcAft>
                <a:spcPts val="0"/>
              </a:spcAft>
              <a:buClr>
                <a:srgbClr val="343434"/>
              </a:buClr>
              <a:buSzPts val="3500"/>
              <a:buFont typeface="Calibri"/>
              <a:buChar char="●"/>
            </a:pPr>
            <a:r>
              <a:rPr b="1" lang="en-US" sz="3500">
                <a:solidFill>
                  <a:schemeClr val="dk1"/>
                </a:solidFill>
                <a:latin typeface="Calibri"/>
                <a:ea typeface="Calibri"/>
                <a:cs typeface="Calibri"/>
                <a:sym typeface="Calibri"/>
              </a:rPr>
              <a:t>Model Deployment</a:t>
            </a:r>
            <a:endParaRPr b="1" sz="3500">
              <a:solidFill>
                <a:schemeClr val="dk1"/>
              </a:solidFill>
              <a:latin typeface="Calibri"/>
              <a:ea typeface="Calibri"/>
              <a:cs typeface="Calibri"/>
              <a:sym typeface="Calibri"/>
            </a:endParaRPr>
          </a:p>
          <a:p>
            <a:pPr indent="0" lvl="0" marL="0" rtl="0" algn="l">
              <a:lnSpc>
                <a:spcPct val="97001"/>
              </a:lnSpc>
              <a:spcBef>
                <a:spcPts val="0"/>
              </a:spcBef>
              <a:spcAft>
                <a:spcPts val="0"/>
              </a:spcAft>
              <a:buNone/>
            </a:pPr>
            <a:r>
              <a:t/>
            </a:r>
            <a:endParaRPr b="1" sz="3500">
              <a:solidFill>
                <a:srgbClr val="343434"/>
              </a:solidFill>
              <a:latin typeface="Calibri"/>
              <a:ea typeface="Calibri"/>
              <a:cs typeface="Calibri"/>
              <a:sym typeface="Calibri"/>
            </a:endParaRPr>
          </a:p>
        </p:txBody>
      </p:sp>
      <p:pic>
        <p:nvPicPr>
          <p:cNvPr id="103" name="Google Shape;103;p14" title="list.png"/>
          <p:cNvPicPr preferRelativeResize="0"/>
          <p:nvPr/>
        </p:nvPicPr>
        <p:blipFill>
          <a:blip r:embed="rId4">
            <a:alphaModFix/>
          </a:blip>
          <a:stretch>
            <a:fillRect/>
          </a:stretch>
        </p:blipFill>
        <p:spPr>
          <a:xfrm rot="-685949">
            <a:off x="13931100" y="1027500"/>
            <a:ext cx="1889224" cy="1889224"/>
          </a:xfrm>
          <a:prstGeom prst="rect">
            <a:avLst/>
          </a:prstGeom>
          <a:noFill/>
          <a:ln>
            <a:noFill/>
          </a:ln>
        </p:spPr>
      </p:pic>
      <p:pic>
        <p:nvPicPr>
          <p:cNvPr id="104" name="Google Shape;104;p14" title="innomatics logo.png"/>
          <p:cNvPicPr preferRelativeResize="0"/>
          <p:nvPr/>
        </p:nvPicPr>
        <p:blipFill>
          <a:blip r:embed="rId5">
            <a:alphaModFix/>
          </a:blip>
          <a:stretch>
            <a:fillRect/>
          </a:stretch>
        </p:blipFill>
        <p:spPr>
          <a:xfrm>
            <a:off x="13567426" y="9003450"/>
            <a:ext cx="4517675" cy="92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800"/>
                                        <p:tgtEl>
                                          <p:spTgt spid="10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23" presetSubtype="16">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ppt_w</p:attrName>
                                        </p:attrNameLst>
                                      </p:cBhvr>
                                      <p:tavLst>
                                        <p:tav fmla="" tm="0">
                                          <p:val>
                                            <p:strVal val="0"/>
                                          </p:val>
                                        </p:tav>
                                        <p:tav fmla="" tm="100000">
                                          <p:val>
                                            <p:strVal val="#ppt_w"/>
                                          </p:val>
                                        </p:tav>
                                      </p:tavLst>
                                    </p:anim>
                                    <p:anim calcmode="lin" valueType="num">
                                      <p:cBhvr additive="base">
                                        <p:cTn dur="1000"/>
                                        <p:tgtEl>
                                          <p:spTgt spid="10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2"/>
          <p:cNvSpPr/>
          <p:nvPr/>
        </p:nvSpPr>
        <p:spPr>
          <a:xfrm rot="-206533">
            <a:off x="6109209" y="5307576"/>
            <a:ext cx="15037910" cy="6372315"/>
          </a:xfrm>
          <a:custGeom>
            <a:rect b="b" l="l" r="r" t="t"/>
            <a:pathLst>
              <a:path extrusionOk="0" h="6376760" w="15048401">
                <a:moveTo>
                  <a:pt x="0" y="0"/>
                </a:moveTo>
                <a:lnTo>
                  <a:pt x="15048401" y="0"/>
                </a:lnTo>
                <a:lnTo>
                  <a:pt x="15048401" y="6376760"/>
                </a:lnTo>
                <a:lnTo>
                  <a:pt x="0" y="6376760"/>
                </a:lnTo>
                <a:lnTo>
                  <a:pt x="0" y="0"/>
                </a:lnTo>
                <a:close/>
              </a:path>
            </a:pathLst>
          </a:custGeom>
          <a:blipFill rotWithShape="1">
            <a:blip r:embed="rId3">
              <a:alphaModFix/>
            </a:blip>
            <a:stretch>
              <a:fillRect b="0" l="0" r="0" t="0"/>
            </a:stretch>
          </a:blipFill>
          <a:ln>
            <a:noFill/>
          </a:ln>
        </p:spPr>
      </p:sp>
      <p:grpSp>
        <p:nvGrpSpPr>
          <p:cNvPr id="394" name="Google Shape;394;p32"/>
          <p:cNvGrpSpPr/>
          <p:nvPr/>
        </p:nvGrpSpPr>
        <p:grpSpPr>
          <a:xfrm>
            <a:off x="-332475" y="6792526"/>
            <a:ext cx="12598852" cy="429574"/>
            <a:chOff x="0" y="-57150"/>
            <a:chExt cx="2538300" cy="113138"/>
          </a:xfrm>
        </p:grpSpPr>
        <p:sp>
          <p:nvSpPr>
            <p:cNvPr id="395" name="Google Shape;395;p32"/>
            <p:cNvSpPr/>
            <p:nvPr/>
          </p:nvSpPr>
          <p:spPr>
            <a:xfrm>
              <a:off x="0" y="0"/>
              <a:ext cx="2538236" cy="55988"/>
            </a:xfrm>
            <a:custGeom>
              <a:rect b="b" l="l" r="r" t="t"/>
              <a:pathLst>
                <a:path extrusionOk="0" h="55988" w="2538236">
                  <a:moveTo>
                    <a:pt x="0" y="0"/>
                  </a:moveTo>
                  <a:lnTo>
                    <a:pt x="2538236" y="0"/>
                  </a:lnTo>
                  <a:lnTo>
                    <a:pt x="2538236" y="55988"/>
                  </a:lnTo>
                  <a:lnTo>
                    <a:pt x="0" y="559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396" name="Google Shape;396;p32"/>
            <p:cNvSpPr txBox="1"/>
            <p:nvPr/>
          </p:nvSpPr>
          <p:spPr>
            <a:xfrm>
              <a:off x="0" y="-57150"/>
              <a:ext cx="2538300" cy="1131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7" name="Google Shape;397;p32"/>
          <p:cNvSpPr/>
          <p:nvPr/>
        </p:nvSpPr>
        <p:spPr>
          <a:xfrm flipH="1" rot="10800000">
            <a:off x="-641393" y="-1165054"/>
            <a:ext cx="6732105" cy="4030848"/>
          </a:xfrm>
          <a:custGeom>
            <a:rect b="b" l="l" r="r" t="t"/>
            <a:pathLst>
              <a:path extrusionOk="0" h="4030848" w="6732105">
                <a:moveTo>
                  <a:pt x="0" y="4030848"/>
                </a:moveTo>
                <a:lnTo>
                  <a:pt x="6732105" y="4030848"/>
                </a:lnTo>
                <a:lnTo>
                  <a:pt x="6732105" y="0"/>
                </a:lnTo>
                <a:lnTo>
                  <a:pt x="0" y="0"/>
                </a:lnTo>
                <a:lnTo>
                  <a:pt x="0" y="4030848"/>
                </a:lnTo>
                <a:close/>
              </a:path>
            </a:pathLst>
          </a:custGeom>
          <a:blipFill rotWithShape="1">
            <a:blip r:embed="rId4">
              <a:alphaModFix/>
            </a:blip>
            <a:stretch>
              <a:fillRect b="0" l="0" r="0" t="0"/>
            </a:stretch>
          </a:blipFill>
          <a:ln>
            <a:noFill/>
          </a:ln>
        </p:spPr>
      </p:sp>
      <p:sp>
        <p:nvSpPr>
          <p:cNvPr id="398" name="Google Shape;398;p32"/>
          <p:cNvSpPr txBox="1"/>
          <p:nvPr/>
        </p:nvSpPr>
        <p:spPr>
          <a:xfrm>
            <a:off x="3359025" y="3803400"/>
            <a:ext cx="10208400" cy="13083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SzPts val="1100"/>
              <a:buNone/>
            </a:pPr>
            <a:r>
              <a:rPr lang="en-US" sz="8500">
                <a:solidFill>
                  <a:schemeClr val="dk1"/>
                </a:solidFill>
                <a:latin typeface="Lato Black"/>
                <a:ea typeface="Lato Black"/>
                <a:cs typeface="Lato Black"/>
                <a:sym typeface="Lato Black"/>
              </a:rPr>
              <a:t>Data Pre-Processing</a:t>
            </a:r>
            <a:endParaRPr sz="8500">
              <a:solidFill>
                <a:schemeClr val="dk1"/>
              </a:solidFill>
              <a:latin typeface="Lato Black"/>
              <a:ea typeface="Lato Black"/>
              <a:cs typeface="Lato Black"/>
              <a:sym typeface="Lato Black"/>
            </a:endParaRPr>
          </a:p>
        </p:txBody>
      </p:sp>
      <p:sp>
        <p:nvSpPr>
          <p:cNvPr id="399" name="Google Shape;399;p32"/>
          <p:cNvSpPr txBox="1"/>
          <p:nvPr/>
        </p:nvSpPr>
        <p:spPr>
          <a:xfrm>
            <a:off x="1028700" y="8032284"/>
            <a:ext cx="2553900" cy="215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t/>
            </a:r>
            <a:endParaRPr/>
          </a:p>
        </p:txBody>
      </p:sp>
      <p:pic>
        <p:nvPicPr>
          <p:cNvPr id="400" name="Google Shape;400;p32" title="innomatics logo.png"/>
          <p:cNvPicPr preferRelativeResize="0"/>
          <p:nvPr/>
        </p:nvPicPr>
        <p:blipFill>
          <a:blip r:embed="rId5">
            <a:alphaModFix/>
          </a:blip>
          <a:stretch>
            <a:fillRect/>
          </a:stretch>
        </p:blipFill>
        <p:spPr>
          <a:xfrm>
            <a:off x="13567426" y="9003450"/>
            <a:ext cx="4517675" cy="927325"/>
          </a:xfrm>
          <a:prstGeom prst="rect">
            <a:avLst/>
          </a:prstGeom>
          <a:noFill/>
          <a:ln>
            <a:noFill/>
          </a:ln>
        </p:spPr>
      </p:pic>
      <p:pic>
        <p:nvPicPr>
          <p:cNvPr id="401" name="Google Shape;401;p32" title="process.png"/>
          <p:cNvPicPr preferRelativeResize="0"/>
          <p:nvPr/>
        </p:nvPicPr>
        <p:blipFill>
          <a:blip r:embed="rId6">
            <a:alphaModFix/>
          </a:blip>
          <a:stretch>
            <a:fillRect/>
          </a:stretch>
        </p:blipFill>
        <p:spPr>
          <a:xfrm rot="-951778">
            <a:off x="14000763" y="330675"/>
            <a:ext cx="3651001" cy="3651001"/>
          </a:xfrm>
          <a:prstGeom prst="rect">
            <a:avLst/>
          </a:prstGeom>
          <a:noFill/>
          <a:ln>
            <a:noFill/>
          </a:ln>
        </p:spPr>
      </p:pic>
      <p:pic>
        <p:nvPicPr>
          <p:cNvPr id="402" name="Google Shape;402;p32" title="data-processing.png"/>
          <p:cNvPicPr preferRelativeResize="0"/>
          <p:nvPr/>
        </p:nvPicPr>
        <p:blipFill>
          <a:blip r:embed="rId7">
            <a:alphaModFix/>
          </a:blip>
          <a:stretch>
            <a:fillRect/>
          </a:stretch>
        </p:blipFill>
        <p:spPr>
          <a:xfrm rot="-1245979">
            <a:off x="644980" y="7542275"/>
            <a:ext cx="2211150" cy="221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000"/>
                                        <p:tgtEl>
                                          <p:spTgt spid="40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2000"/>
                                        <p:tgtEl>
                                          <p:spTgt spid="3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2000"/>
                                        <p:tgtEl>
                                          <p:spTgt spid="398"/>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1000"/>
                                        <p:tgtEl>
                                          <p:spTgt spid="401"/>
                                        </p:tgtEl>
                                        <p:attrNameLst>
                                          <p:attrName>ppt_w</p:attrName>
                                        </p:attrNameLst>
                                      </p:cBhvr>
                                      <p:tavLst>
                                        <p:tav fmla="" tm="0">
                                          <p:val>
                                            <p:strVal val="0"/>
                                          </p:val>
                                        </p:tav>
                                        <p:tav fmla="" tm="100000">
                                          <p:val>
                                            <p:strVal val="#ppt_w"/>
                                          </p:val>
                                        </p:tav>
                                      </p:tavLst>
                                    </p:anim>
                                    <p:anim calcmode="lin" valueType="num">
                                      <p:cBhvr additive="base">
                                        <p:cTn dur="1000"/>
                                        <p:tgtEl>
                                          <p:spTgt spid="4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1000"/>
                                        <p:tgtEl>
                                          <p:spTgt spid="402"/>
                                        </p:tgtEl>
                                        <p:attrNameLst>
                                          <p:attrName>ppt_w</p:attrName>
                                        </p:attrNameLst>
                                      </p:cBhvr>
                                      <p:tavLst>
                                        <p:tav fmla="" tm="0">
                                          <p:val>
                                            <p:strVal val="0"/>
                                          </p:val>
                                        </p:tav>
                                        <p:tav fmla="" tm="100000">
                                          <p:val>
                                            <p:strVal val="#ppt_w"/>
                                          </p:val>
                                        </p:tav>
                                      </p:tavLst>
                                    </p:anim>
                                    <p:anim calcmode="lin" valueType="num">
                                      <p:cBhvr additive="base">
                                        <p:cTn dur="1000"/>
                                        <p:tgtEl>
                                          <p:spTgt spid="40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406" name="Shape 406"/>
        <p:cNvGrpSpPr/>
        <p:nvPr/>
      </p:nvGrpSpPr>
      <p:grpSpPr>
        <a:xfrm>
          <a:off x="0" y="0"/>
          <a:ext cx="0" cy="0"/>
          <a:chOff x="0" y="0"/>
          <a:chExt cx="0" cy="0"/>
        </a:xfrm>
      </p:grpSpPr>
      <p:sp>
        <p:nvSpPr>
          <p:cNvPr id="407" name="Google Shape;407;p33"/>
          <p:cNvSpPr/>
          <p:nvPr/>
        </p:nvSpPr>
        <p:spPr>
          <a:xfrm flipH="1" rot="-2119258">
            <a:off x="-2263694" y="8326801"/>
            <a:ext cx="12745619" cy="5400956"/>
          </a:xfrm>
          <a:custGeom>
            <a:rect b="b" l="l" r="r" t="t"/>
            <a:pathLst>
              <a:path extrusionOk="0" h="5407093" w="12760102">
                <a:moveTo>
                  <a:pt x="12760102" y="0"/>
                </a:moveTo>
                <a:lnTo>
                  <a:pt x="0" y="0"/>
                </a:lnTo>
                <a:lnTo>
                  <a:pt x="0" y="5407093"/>
                </a:lnTo>
                <a:lnTo>
                  <a:pt x="12760102" y="5407093"/>
                </a:lnTo>
                <a:lnTo>
                  <a:pt x="12760102" y="0"/>
                </a:lnTo>
                <a:close/>
              </a:path>
            </a:pathLst>
          </a:custGeom>
          <a:blipFill rotWithShape="1">
            <a:blip r:embed="rId3">
              <a:alphaModFix/>
            </a:blip>
            <a:stretch>
              <a:fillRect b="0" l="0" r="0" t="0"/>
            </a:stretch>
          </a:blipFill>
          <a:ln>
            <a:noFill/>
          </a:ln>
        </p:spPr>
      </p:sp>
      <p:grpSp>
        <p:nvGrpSpPr>
          <p:cNvPr id="408" name="Google Shape;408;p33"/>
          <p:cNvGrpSpPr/>
          <p:nvPr/>
        </p:nvGrpSpPr>
        <p:grpSpPr>
          <a:xfrm>
            <a:off x="-595965" y="-501165"/>
            <a:ext cx="1437575" cy="11289323"/>
            <a:chOff x="0" y="-57150"/>
            <a:chExt cx="378618" cy="2973300"/>
          </a:xfrm>
        </p:grpSpPr>
        <p:sp>
          <p:nvSpPr>
            <p:cNvPr id="409" name="Google Shape;409;p33"/>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410" name="Google Shape;410;p33"/>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1" name="Google Shape;411;p33"/>
          <p:cNvSpPr/>
          <p:nvPr/>
        </p:nvSpPr>
        <p:spPr>
          <a:xfrm>
            <a:off x="12114668" y="-3157079"/>
            <a:ext cx="15827806" cy="6707033"/>
          </a:xfrm>
          <a:custGeom>
            <a:rect b="b" l="l" r="r" t="t"/>
            <a:pathLst>
              <a:path extrusionOk="0" h="6707033" w="15827806">
                <a:moveTo>
                  <a:pt x="0" y="0"/>
                </a:moveTo>
                <a:lnTo>
                  <a:pt x="15827806" y="0"/>
                </a:lnTo>
                <a:lnTo>
                  <a:pt x="15827806" y="6707033"/>
                </a:lnTo>
                <a:lnTo>
                  <a:pt x="0" y="6707033"/>
                </a:lnTo>
                <a:lnTo>
                  <a:pt x="0" y="0"/>
                </a:lnTo>
                <a:close/>
              </a:path>
            </a:pathLst>
          </a:custGeom>
          <a:blipFill rotWithShape="1">
            <a:blip r:embed="rId3">
              <a:alphaModFix/>
            </a:blip>
            <a:stretch>
              <a:fillRect b="0" l="0" r="0" t="0"/>
            </a:stretch>
          </a:blipFill>
          <a:ln>
            <a:noFill/>
          </a:ln>
        </p:spPr>
      </p:sp>
      <p:grpSp>
        <p:nvGrpSpPr>
          <p:cNvPr id="412" name="Google Shape;412;p33"/>
          <p:cNvGrpSpPr/>
          <p:nvPr/>
        </p:nvGrpSpPr>
        <p:grpSpPr>
          <a:xfrm>
            <a:off x="1179800" y="117451"/>
            <a:ext cx="14067014" cy="2139620"/>
            <a:chOff x="0" y="-57150"/>
            <a:chExt cx="1816200" cy="457800"/>
          </a:xfrm>
        </p:grpSpPr>
        <p:sp>
          <p:nvSpPr>
            <p:cNvPr id="413" name="Google Shape;413;p33"/>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414" name="Google Shape;414;p33"/>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5" name="Google Shape;415;p33"/>
          <p:cNvSpPr txBox="1"/>
          <p:nvPr/>
        </p:nvSpPr>
        <p:spPr>
          <a:xfrm>
            <a:off x="1179795" y="461155"/>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01</a:t>
            </a:r>
            <a:endParaRPr/>
          </a:p>
        </p:txBody>
      </p:sp>
      <p:sp>
        <p:nvSpPr>
          <p:cNvPr id="416" name="Google Shape;416;p33"/>
          <p:cNvSpPr txBox="1"/>
          <p:nvPr/>
        </p:nvSpPr>
        <p:spPr>
          <a:xfrm>
            <a:off x="2623575" y="476125"/>
            <a:ext cx="15201000" cy="14931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Independent &amp; Dependent Variables Split</a:t>
            </a:r>
            <a:endParaRPr b="1" sz="32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X = df.drop("AQI_Category", axis=1)</a:t>
            </a:r>
            <a:endParaRPr b="1" sz="28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y = df["AQI_Category"]</a:t>
            </a:r>
            <a:endParaRPr b="1" sz="2800">
              <a:solidFill>
                <a:srgbClr val="FFFFFF"/>
              </a:solidFill>
              <a:latin typeface="Calibri"/>
              <a:ea typeface="Calibri"/>
              <a:cs typeface="Calibri"/>
              <a:sym typeface="Calibri"/>
            </a:endParaRPr>
          </a:p>
        </p:txBody>
      </p:sp>
      <p:pic>
        <p:nvPicPr>
          <p:cNvPr id="417" name="Google Shape;417;p33" title="innomatics logo.png"/>
          <p:cNvPicPr preferRelativeResize="0"/>
          <p:nvPr/>
        </p:nvPicPr>
        <p:blipFill>
          <a:blip r:embed="rId4">
            <a:alphaModFix/>
          </a:blip>
          <a:stretch>
            <a:fillRect/>
          </a:stretch>
        </p:blipFill>
        <p:spPr>
          <a:xfrm>
            <a:off x="13306901" y="8977475"/>
            <a:ext cx="4517675" cy="927325"/>
          </a:xfrm>
          <a:prstGeom prst="rect">
            <a:avLst/>
          </a:prstGeom>
          <a:noFill/>
          <a:ln>
            <a:noFill/>
          </a:ln>
        </p:spPr>
      </p:pic>
      <p:pic>
        <p:nvPicPr>
          <p:cNvPr id="418" name="Google Shape;418;p33" title="Screenshot 2025-09-09 171257.png"/>
          <p:cNvPicPr preferRelativeResize="0"/>
          <p:nvPr/>
        </p:nvPicPr>
        <p:blipFill>
          <a:blip r:embed="rId5">
            <a:alphaModFix/>
          </a:blip>
          <a:stretch>
            <a:fillRect/>
          </a:stretch>
        </p:blipFill>
        <p:spPr>
          <a:xfrm>
            <a:off x="1187263" y="4967038"/>
            <a:ext cx="16316325" cy="638175"/>
          </a:xfrm>
          <a:prstGeom prst="rect">
            <a:avLst/>
          </a:prstGeom>
          <a:noFill/>
          <a:ln cap="flat" cmpd="thickThin" w="76200">
            <a:solidFill>
              <a:srgbClr val="00B0F0"/>
            </a:solidFill>
            <a:prstDash val="solid"/>
            <a:round/>
            <a:headEnd len="sm" w="sm" type="none"/>
            <a:tailEnd len="sm" w="sm" type="none"/>
          </a:ln>
        </p:spPr>
      </p:pic>
      <p:grpSp>
        <p:nvGrpSpPr>
          <p:cNvPr id="419" name="Google Shape;419;p33"/>
          <p:cNvGrpSpPr/>
          <p:nvPr/>
        </p:nvGrpSpPr>
        <p:grpSpPr>
          <a:xfrm>
            <a:off x="1179800" y="5871200"/>
            <a:ext cx="16741368" cy="2484297"/>
            <a:chOff x="0" y="-57150"/>
            <a:chExt cx="1816200" cy="457800"/>
          </a:xfrm>
        </p:grpSpPr>
        <p:sp>
          <p:nvSpPr>
            <p:cNvPr id="420" name="Google Shape;420;p33"/>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421" name="Google Shape;421;p33"/>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2" name="Google Shape;422;p33"/>
          <p:cNvSpPr txBox="1"/>
          <p:nvPr/>
        </p:nvSpPr>
        <p:spPr>
          <a:xfrm>
            <a:off x="1179800" y="6236855"/>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3</a:t>
            </a:r>
            <a:endParaRPr/>
          </a:p>
        </p:txBody>
      </p:sp>
      <p:sp>
        <p:nvSpPr>
          <p:cNvPr id="423" name="Google Shape;423;p33"/>
          <p:cNvSpPr txBox="1"/>
          <p:nvPr/>
        </p:nvSpPr>
        <p:spPr>
          <a:xfrm>
            <a:off x="2623575" y="6252775"/>
            <a:ext cx="15201000" cy="24843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Scaling / Normalization</a:t>
            </a:r>
            <a:endParaRPr b="1" sz="32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Various scalers (StandardScaler, MinMaxScaler, RobustScaler) were imported.</a:t>
            </a:r>
            <a:endParaRPr b="1" sz="28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This indicates numerical features (pollutant concentrations) were intended to be normalized for ML algorithms.</a:t>
            </a:r>
            <a:endParaRPr b="1" sz="2800">
              <a:solidFill>
                <a:srgbClr val="FFFFFF"/>
              </a:solidFill>
              <a:latin typeface="Calibri"/>
              <a:ea typeface="Calibri"/>
              <a:cs typeface="Calibri"/>
              <a:sym typeface="Calibri"/>
            </a:endParaRPr>
          </a:p>
          <a:p>
            <a:pPr indent="-406400" lvl="0" marL="457200" rtl="0" algn="l">
              <a:lnSpc>
                <a:spcPct val="115000"/>
              </a:lnSpc>
              <a:spcBef>
                <a:spcPts val="0"/>
              </a:spcBef>
              <a:spcAft>
                <a:spcPts val="0"/>
              </a:spcAft>
              <a:buClr>
                <a:srgbClr val="FFFFFF"/>
              </a:buClr>
              <a:buSzPts val="2800"/>
              <a:buFont typeface="Calibri"/>
              <a:buChar char="●"/>
            </a:pPr>
            <a:r>
              <a:t/>
            </a:r>
            <a:endParaRPr b="1" sz="2800">
              <a:solidFill>
                <a:srgbClr val="FFFFFF"/>
              </a:solidFill>
              <a:latin typeface="Calibri"/>
              <a:ea typeface="Calibri"/>
              <a:cs typeface="Calibri"/>
              <a:sym typeface="Calibri"/>
            </a:endParaRPr>
          </a:p>
        </p:txBody>
      </p:sp>
      <p:grpSp>
        <p:nvGrpSpPr>
          <p:cNvPr id="424" name="Google Shape;424;p33"/>
          <p:cNvGrpSpPr/>
          <p:nvPr/>
        </p:nvGrpSpPr>
        <p:grpSpPr>
          <a:xfrm>
            <a:off x="1179800" y="2601997"/>
            <a:ext cx="16331270" cy="2020134"/>
            <a:chOff x="0" y="-57150"/>
            <a:chExt cx="1816200" cy="457800"/>
          </a:xfrm>
        </p:grpSpPr>
        <p:sp>
          <p:nvSpPr>
            <p:cNvPr id="425" name="Google Shape;425;p33"/>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426" name="Google Shape;426;p33"/>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7" name="Google Shape;427;p33"/>
          <p:cNvSpPr txBox="1"/>
          <p:nvPr/>
        </p:nvSpPr>
        <p:spPr>
          <a:xfrm>
            <a:off x="1179800" y="2998043"/>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2</a:t>
            </a:r>
            <a:endParaRPr/>
          </a:p>
        </p:txBody>
      </p:sp>
      <p:sp>
        <p:nvSpPr>
          <p:cNvPr id="428" name="Google Shape;428;p33"/>
          <p:cNvSpPr txBox="1"/>
          <p:nvPr/>
        </p:nvSpPr>
        <p:spPr>
          <a:xfrm>
            <a:off x="2534905" y="2951682"/>
            <a:ext cx="15201000" cy="14931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Handling Categorical Encoding</a:t>
            </a:r>
            <a:endParaRPr b="1" sz="32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LabelEncoder, OneHotEncoder, and Ordinal Encoder were imported (suggesting use for categorical transformation if needed).</a:t>
            </a:r>
            <a:endParaRPr b="1" sz="28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17"/>
                                        </p:tgtEl>
                                        <p:attrNameLst>
                                          <p:attrName>style.visibility</p:attrName>
                                        </p:attrNameLst>
                                      </p:cBhvr>
                                      <p:to>
                                        <p:strVal val="visible"/>
                                      </p:to>
                                    </p:set>
                                    <p:anim calcmode="lin" valueType="num">
                                      <p:cBhvr additive="base">
                                        <p:cTn dur="1000"/>
                                        <p:tgtEl>
                                          <p:spTgt spid="4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2000"/>
                                        <p:tgtEl>
                                          <p:spTgt spid="4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2000"/>
                                        <p:tgtEl>
                                          <p:spTgt spid="4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2000"/>
                                        <p:tgtEl>
                                          <p:spTgt spid="416"/>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2000"/>
                                        <p:tgtEl>
                                          <p:spTgt spid="424"/>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2000"/>
                                        <p:tgtEl>
                                          <p:spTgt spid="418"/>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419"/>
                                        </p:tgtEl>
                                        <p:attrNameLst>
                                          <p:attrName>style.visibility</p:attrName>
                                        </p:attrNameLst>
                                      </p:cBhvr>
                                      <p:to>
                                        <p:strVal val="visible"/>
                                      </p:to>
                                    </p:set>
                                    <p:anim calcmode="lin" valueType="num">
                                      <p:cBhvr additive="base">
                                        <p:cTn dur="2000"/>
                                        <p:tgtEl>
                                          <p:spTgt spid="4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2000"/>
                                        <p:tgtEl>
                                          <p:spTgt spid="4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2000"/>
                                        <p:tgtEl>
                                          <p:spTgt spid="4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432" name="Shape 432"/>
        <p:cNvGrpSpPr/>
        <p:nvPr/>
      </p:nvGrpSpPr>
      <p:grpSpPr>
        <a:xfrm>
          <a:off x="0" y="0"/>
          <a:ext cx="0" cy="0"/>
          <a:chOff x="0" y="0"/>
          <a:chExt cx="0" cy="0"/>
        </a:xfrm>
      </p:grpSpPr>
      <p:sp>
        <p:nvSpPr>
          <p:cNvPr id="433" name="Google Shape;433;p34"/>
          <p:cNvSpPr/>
          <p:nvPr/>
        </p:nvSpPr>
        <p:spPr>
          <a:xfrm flipH="1" rot="-2119258">
            <a:off x="-2263694" y="8326801"/>
            <a:ext cx="12745619" cy="5400956"/>
          </a:xfrm>
          <a:custGeom>
            <a:rect b="b" l="l" r="r" t="t"/>
            <a:pathLst>
              <a:path extrusionOk="0" h="5407093" w="12760102">
                <a:moveTo>
                  <a:pt x="12760102" y="0"/>
                </a:moveTo>
                <a:lnTo>
                  <a:pt x="0" y="0"/>
                </a:lnTo>
                <a:lnTo>
                  <a:pt x="0" y="5407093"/>
                </a:lnTo>
                <a:lnTo>
                  <a:pt x="12760102" y="5407093"/>
                </a:lnTo>
                <a:lnTo>
                  <a:pt x="12760102" y="0"/>
                </a:lnTo>
                <a:close/>
              </a:path>
            </a:pathLst>
          </a:custGeom>
          <a:blipFill rotWithShape="1">
            <a:blip r:embed="rId3">
              <a:alphaModFix/>
            </a:blip>
            <a:stretch>
              <a:fillRect b="0" l="0" r="0" t="0"/>
            </a:stretch>
          </a:blipFill>
          <a:ln>
            <a:noFill/>
          </a:ln>
        </p:spPr>
      </p:sp>
      <p:grpSp>
        <p:nvGrpSpPr>
          <p:cNvPr id="434" name="Google Shape;434;p34"/>
          <p:cNvGrpSpPr/>
          <p:nvPr/>
        </p:nvGrpSpPr>
        <p:grpSpPr>
          <a:xfrm>
            <a:off x="-595965" y="-501165"/>
            <a:ext cx="1437575" cy="11289323"/>
            <a:chOff x="0" y="-57150"/>
            <a:chExt cx="378618" cy="2973300"/>
          </a:xfrm>
        </p:grpSpPr>
        <p:sp>
          <p:nvSpPr>
            <p:cNvPr id="435" name="Google Shape;435;p34"/>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436" name="Google Shape;436;p34"/>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7" name="Google Shape;437;p34"/>
          <p:cNvSpPr/>
          <p:nvPr/>
        </p:nvSpPr>
        <p:spPr>
          <a:xfrm>
            <a:off x="12114668" y="-3157079"/>
            <a:ext cx="15827806" cy="6707033"/>
          </a:xfrm>
          <a:custGeom>
            <a:rect b="b" l="l" r="r" t="t"/>
            <a:pathLst>
              <a:path extrusionOk="0" h="6707033" w="15827806">
                <a:moveTo>
                  <a:pt x="0" y="0"/>
                </a:moveTo>
                <a:lnTo>
                  <a:pt x="15827806" y="0"/>
                </a:lnTo>
                <a:lnTo>
                  <a:pt x="15827806" y="6707033"/>
                </a:lnTo>
                <a:lnTo>
                  <a:pt x="0" y="6707033"/>
                </a:lnTo>
                <a:lnTo>
                  <a:pt x="0" y="0"/>
                </a:lnTo>
                <a:close/>
              </a:path>
            </a:pathLst>
          </a:custGeom>
          <a:blipFill rotWithShape="1">
            <a:blip r:embed="rId3">
              <a:alphaModFix/>
            </a:blip>
            <a:stretch>
              <a:fillRect b="0" l="0" r="0" t="0"/>
            </a:stretch>
          </a:blipFill>
          <a:ln>
            <a:noFill/>
          </a:ln>
        </p:spPr>
      </p:sp>
      <p:grpSp>
        <p:nvGrpSpPr>
          <p:cNvPr id="438" name="Google Shape;438;p34"/>
          <p:cNvGrpSpPr/>
          <p:nvPr/>
        </p:nvGrpSpPr>
        <p:grpSpPr>
          <a:xfrm>
            <a:off x="1179800" y="117451"/>
            <a:ext cx="16242095" cy="2139620"/>
            <a:chOff x="0" y="-57150"/>
            <a:chExt cx="1816200" cy="457800"/>
          </a:xfrm>
        </p:grpSpPr>
        <p:sp>
          <p:nvSpPr>
            <p:cNvPr id="439" name="Google Shape;439;p34"/>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440" name="Google Shape;440;p34"/>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1" name="Google Shape;441;p34"/>
          <p:cNvSpPr txBox="1"/>
          <p:nvPr/>
        </p:nvSpPr>
        <p:spPr>
          <a:xfrm>
            <a:off x="1179795" y="461155"/>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4</a:t>
            </a:r>
            <a:endParaRPr/>
          </a:p>
        </p:txBody>
      </p:sp>
      <p:sp>
        <p:nvSpPr>
          <p:cNvPr id="442" name="Google Shape;442;p34"/>
          <p:cNvSpPr txBox="1"/>
          <p:nvPr/>
        </p:nvSpPr>
        <p:spPr>
          <a:xfrm>
            <a:off x="2623575" y="476125"/>
            <a:ext cx="15201000" cy="14931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Train-Test Split</a:t>
            </a:r>
            <a:endParaRPr b="1" sz="32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Data was split into training (70%) and testing (30%) using train_test_split with a fixed random state for reproducibility.</a:t>
            </a:r>
            <a:endParaRPr b="1" sz="2800">
              <a:solidFill>
                <a:srgbClr val="FFFFFF"/>
              </a:solidFill>
              <a:latin typeface="Calibri"/>
              <a:ea typeface="Calibri"/>
              <a:cs typeface="Calibri"/>
              <a:sym typeface="Calibri"/>
            </a:endParaRPr>
          </a:p>
        </p:txBody>
      </p:sp>
      <p:pic>
        <p:nvPicPr>
          <p:cNvPr id="443" name="Google Shape;443;p34" title="innomatics logo.png"/>
          <p:cNvPicPr preferRelativeResize="0"/>
          <p:nvPr/>
        </p:nvPicPr>
        <p:blipFill>
          <a:blip r:embed="rId4">
            <a:alphaModFix/>
          </a:blip>
          <a:stretch>
            <a:fillRect/>
          </a:stretch>
        </p:blipFill>
        <p:spPr>
          <a:xfrm>
            <a:off x="13306901" y="8977475"/>
            <a:ext cx="4517675" cy="927325"/>
          </a:xfrm>
          <a:prstGeom prst="rect">
            <a:avLst/>
          </a:prstGeom>
          <a:noFill/>
          <a:ln>
            <a:noFill/>
          </a:ln>
        </p:spPr>
      </p:pic>
      <p:pic>
        <p:nvPicPr>
          <p:cNvPr id="444" name="Google Shape;444;p34"/>
          <p:cNvPicPr preferRelativeResize="0"/>
          <p:nvPr/>
        </p:nvPicPr>
        <p:blipFill>
          <a:blip r:embed="rId5">
            <a:alphaModFix/>
          </a:blip>
          <a:stretch>
            <a:fillRect/>
          </a:stretch>
        </p:blipFill>
        <p:spPr>
          <a:xfrm>
            <a:off x="1179808" y="2616202"/>
            <a:ext cx="14912238" cy="861900"/>
          </a:xfrm>
          <a:prstGeom prst="rect">
            <a:avLst/>
          </a:prstGeom>
          <a:noFill/>
          <a:ln cap="flat" cmpd="thickThin" w="76200">
            <a:solidFill>
              <a:srgbClr val="00B0F0"/>
            </a:solidFill>
            <a:prstDash val="solid"/>
            <a:round/>
            <a:headEnd len="sm" w="sm" type="none"/>
            <a:tailEnd len="sm" w="sm" type="none"/>
          </a:ln>
        </p:spPr>
      </p:pic>
      <p:pic>
        <p:nvPicPr>
          <p:cNvPr id="445" name="Google Shape;445;p34" title="Screenshot 2025-09-09 172003.png"/>
          <p:cNvPicPr preferRelativeResize="0"/>
          <p:nvPr/>
        </p:nvPicPr>
        <p:blipFill>
          <a:blip r:embed="rId6">
            <a:alphaModFix/>
          </a:blip>
          <a:stretch>
            <a:fillRect/>
          </a:stretch>
        </p:blipFill>
        <p:spPr>
          <a:xfrm>
            <a:off x="1179800" y="3887050"/>
            <a:ext cx="10499050" cy="1714500"/>
          </a:xfrm>
          <a:prstGeom prst="rect">
            <a:avLst/>
          </a:prstGeom>
          <a:noFill/>
          <a:ln cap="flat" cmpd="thickThin" w="76200">
            <a:solidFill>
              <a:srgbClr val="00B0F0"/>
            </a:solidFill>
            <a:prstDash val="solid"/>
            <a:round/>
            <a:headEnd len="sm" w="sm" type="none"/>
            <a:tailEnd len="sm" w="sm" type="none"/>
          </a:ln>
        </p:spPr>
      </p:pic>
      <p:pic>
        <p:nvPicPr>
          <p:cNvPr id="446" name="Google Shape;446;p34" title="Screenshot 2025-09-09 172137.png"/>
          <p:cNvPicPr preferRelativeResize="0"/>
          <p:nvPr/>
        </p:nvPicPr>
        <p:blipFill>
          <a:blip r:embed="rId7">
            <a:alphaModFix/>
          </a:blip>
          <a:stretch>
            <a:fillRect/>
          </a:stretch>
        </p:blipFill>
        <p:spPr>
          <a:xfrm>
            <a:off x="12570175" y="3979887"/>
            <a:ext cx="3064325" cy="3560024"/>
          </a:xfrm>
          <a:prstGeom prst="rect">
            <a:avLst/>
          </a:prstGeom>
          <a:noFill/>
          <a:ln cap="flat" cmpd="thickThin" w="76200">
            <a:solidFill>
              <a:srgbClr val="00B0F0"/>
            </a:solidFill>
            <a:prstDash val="solid"/>
            <a:round/>
            <a:headEnd len="sm" w="sm" type="none"/>
            <a:tailEnd len="sm" w="sm" type="none"/>
          </a:ln>
        </p:spPr>
      </p:pic>
      <p:pic>
        <p:nvPicPr>
          <p:cNvPr id="447" name="Google Shape;447;p34" title="Screenshot 2025-09-09 172237.png"/>
          <p:cNvPicPr preferRelativeResize="0"/>
          <p:nvPr/>
        </p:nvPicPr>
        <p:blipFill>
          <a:blip r:embed="rId8">
            <a:alphaModFix/>
          </a:blip>
          <a:stretch>
            <a:fillRect/>
          </a:stretch>
        </p:blipFill>
        <p:spPr>
          <a:xfrm>
            <a:off x="2275272" y="6010500"/>
            <a:ext cx="3367724" cy="3894300"/>
          </a:xfrm>
          <a:prstGeom prst="rect">
            <a:avLst/>
          </a:prstGeom>
          <a:noFill/>
          <a:ln cap="flat" cmpd="thickThin" w="76200">
            <a:solidFill>
              <a:srgbClr val="00B0F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1000"/>
                                        <p:tgtEl>
                                          <p:spTgt spid="4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1000"/>
                                        <p:tgtEl>
                                          <p:spTgt spid="43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2000"/>
                                        <p:tgtEl>
                                          <p:spTgt spid="4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2000"/>
                                        <p:tgtEl>
                                          <p:spTgt spid="4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2000"/>
                                        <p:tgtEl>
                                          <p:spTgt spid="442"/>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2000"/>
                                        <p:tgtEl>
                                          <p:spTgt spid="444"/>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2000"/>
                                        <p:tgtEl>
                                          <p:spTgt spid="445"/>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0"/>
                                  </p:stCondLst>
                                  <p:childTnLst>
                                    <p:set>
                                      <p:cBhvr>
                                        <p:cTn dur="1" fill="hold">
                                          <p:stCondLst>
                                            <p:cond delay="0"/>
                                          </p:stCondLst>
                                        </p:cTn>
                                        <p:tgtEl>
                                          <p:spTgt spid="446"/>
                                        </p:tgtEl>
                                        <p:attrNameLst>
                                          <p:attrName>style.visibility</p:attrName>
                                        </p:attrNameLst>
                                      </p:cBhvr>
                                      <p:to>
                                        <p:strVal val="visible"/>
                                      </p:to>
                                    </p:set>
                                    <p:anim calcmode="lin" valueType="num">
                                      <p:cBhvr additive="base">
                                        <p:cTn dur="2000"/>
                                        <p:tgtEl>
                                          <p:spTgt spid="4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2000"/>
                                        <p:tgtEl>
                                          <p:spTgt spid="4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5"/>
          <p:cNvSpPr/>
          <p:nvPr/>
        </p:nvSpPr>
        <p:spPr>
          <a:xfrm rot="-206533">
            <a:off x="6109209" y="5307576"/>
            <a:ext cx="15037910" cy="6372315"/>
          </a:xfrm>
          <a:custGeom>
            <a:rect b="b" l="l" r="r" t="t"/>
            <a:pathLst>
              <a:path extrusionOk="0" h="6376760" w="15048401">
                <a:moveTo>
                  <a:pt x="0" y="0"/>
                </a:moveTo>
                <a:lnTo>
                  <a:pt x="15048401" y="0"/>
                </a:lnTo>
                <a:lnTo>
                  <a:pt x="15048401" y="6376760"/>
                </a:lnTo>
                <a:lnTo>
                  <a:pt x="0" y="6376760"/>
                </a:lnTo>
                <a:lnTo>
                  <a:pt x="0" y="0"/>
                </a:lnTo>
                <a:close/>
              </a:path>
            </a:pathLst>
          </a:custGeom>
          <a:blipFill rotWithShape="1">
            <a:blip r:embed="rId3">
              <a:alphaModFix/>
            </a:blip>
            <a:stretch>
              <a:fillRect b="0" l="0" r="0" t="0"/>
            </a:stretch>
          </a:blipFill>
          <a:ln>
            <a:noFill/>
          </a:ln>
        </p:spPr>
      </p:sp>
      <p:grpSp>
        <p:nvGrpSpPr>
          <p:cNvPr id="453" name="Google Shape;453;p35"/>
          <p:cNvGrpSpPr/>
          <p:nvPr/>
        </p:nvGrpSpPr>
        <p:grpSpPr>
          <a:xfrm>
            <a:off x="-332475" y="6792526"/>
            <a:ext cx="12598852" cy="429574"/>
            <a:chOff x="0" y="-57150"/>
            <a:chExt cx="2538300" cy="113138"/>
          </a:xfrm>
        </p:grpSpPr>
        <p:sp>
          <p:nvSpPr>
            <p:cNvPr id="454" name="Google Shape;454;p35"/>
            <p:cNvSpPr/>
            <p:nvPr/>
          </p:nvSpPr>
          <p:spPr>
            <a:xfrm>
              <a:off x="0" y="0"/>
              <a:ext cx="2538236" cy="55988"/>
            </a:xfrm>
            <a:custGeom>
              <a:rect b="b" l="l" r="r" t="t"/>
              <a:pathLst>
                <a:path extrusionOk="0" h="55988" w="2538236">
                  <a:moveTo>
                    <a:pt x="0" y="0"/>
                  </a:moveTo>
                  <a:lnTo>
                    <a:pt x="2538236" y="0"/>
                  </a:lnTo>
                  <a:lnTo>
                    <a:pt x="2538236" y="55988"/>
                  </a:lnTo>
                  <a:lnTo>
                    <a:pt x="0" y="559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455" name="Google Shape;455;p35"/>
            <p:cNvSpPr txBox="1"/>
            <p:nvPr/>
          </p:nvSpPr>
          <p:spPr>
            <a:xfrm>
              <a:off x="0" y="-57150"/>
              <a:ext cx="2538300" cy="1131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6" name="Google Shape;456;p35"/>
          <p:cNvSpPr/>
          <p:nvPr/>
        </p:nvSpPr>
        <p:spPr>
          <a:xfrm flipH="1" rot="10800000">
            <a:off x="-641393" y="-1165054"/>
            <a:ext cx="6732105" cy="4030848"/>
          </a:xfrm>
          <a:custGeom>
            <a:rect b="b" l="l" r="r" t="t"/>
            <a:pathLst>
              <a:path extrusionOk="0" h="4030848" w="6732105">
                <a:moveTo>
                  <a:pt x="0" y="4030848"/>
                </a:moveTo>
                <a:lnTo>
                  <a:pt x="6732105" y="4030848"/>
                </a:lnTo>
                <a:lnTo>
                  <a:pt x="6732105" y="0"/>
                </a:lnTo>
                <a:lnTo>
                  <a:pt x="0" y="0"/>
                </a:lnTo>
                <a:lnTo>
                  <a:pt x="0" y="4030848"/>
                </a:lnTo>
                <a:close/>
              </a:path>
            </a:pathLst>
          </a:custGeom>
          <a:blipFill rotWithShape="1">
            <a:blip r:embed="rId4">
              <a:alphaModFix/>
            </a:blip>
            <a:stretch>
              <a:fillRect b="0" l="0" r="0" t="0"/>
            </a:stretch>
          </a:blipFill>
          <a:ln>
            <a:noFill/>
          </a:ln>
        </p:spPr>
      </p:sp>
      <p:sp>
        <p:nvSpPr>
          <p:cNvPr id="457" name="Google Shape;457;p35"/>
          <p:cNvSpPr txBox="1"/>
          <p:nvPr/>
        </p:nvSpPr>
        <p:spPr>
          <a:xfrm>
            <a:off x="3359025" y="3803400"/>
            <a:ext cx="10208400" cy="13083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SzPts val="1100"/>
              <a:buNone/>
            </a:pPr>
            <a:r>
              <a:rPr lang="en-US" sz="8500">
                <a:solidFill>
                  <a:schemeClr val="dk1"/>
                </a:solidFill>
                <a:latin typeface="Lato Black"/>
                <a:ea typeface="Lato Black"/>
                <a:cs typeface="Lato Black"/>
                <a:sym typeface="Lato Black"/>
              </a:rPr>
              <a:t>Model Building</a:t>
            </a:r>
            <a:endParaRPr sz="8500">
              <a:solidFill>
                <a:schemeClr val="dk1"/>
              </a:solidFill>
              <a:latin typeface="Lato Black"/>
              <a:ea typeface="Lato Black"/>
              <a:cs typeface="Lato Black"/>
              <a:sym typeface="Lato Black"/>
            </a:endParaRPr>
          </a:p>
        </p:txBody>
      </p:sp>
      <p:sp>
        <p:nvSpPr>
          <p:cNvPr id="458" name="Google Shape;458;p35"/>
          <p:cNvSpPr txBox="1"/>
          <p:nvPr/>
        </p:nvSpPr>
        <p:spPr>
          <a:xfrm>
            <a:off x="1028700" y="8032284"/>
            <a:ext cx="2553900" cy="215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t/>
            </a:r>
            <a:endParaRPr/>
          </a:p>
        </p:txBody>
      </p:sp>
      <p:pic>
        <p:nvPicPr>
          <p:cNvPr id="459" name="Google Shape;459;p35" title="innomatics logo.png"/>
          <p:cNvPicPr preferRelativeResize="0"/>
          <p:nvPr/>
        </p:nvPicPr>
        <p:blipFill>
          <a:blip r:embed="rId5">
            <a:alphaModFix/>
          </a:blip>
          <a:stretch>
            <a:fillRect/>
          </a:stretch>
        </p:blipFill>
        <p:spPr>
          <a:xfrm>
            <a:off x="13567426" y="9003450"/>
            <a:ext cx="4517675" cy="927325"/>
          </a:xfrm>
          <a:prstGeom prst="rect">
            <a:avLst/>
          </a:prstGeom>
          <a:noFill/>
          <a:ln>
            <a:noFill/>
          </a:ln>
        </p:spPr>
      </p:pic>
      <p:pic>
        <p:nvPicPr>
          <p:cNvPr id="460" name="Google Shape;460;p35" title="ai-model.png"/>
          <p:cNvPicPr preferRelativeResize="0"/>
          <p:nvPr/>
        </p:nvPicPr>
        <p:blipFill>
          <a:blip r:embed="rId6">
            <a:alphaModFix/>
          </a:blip>
          <a:stretch>
            <a:fillRect/>
          </a:stretch>
        </p:blipFill>
        <p:spPr>
          <a:xfrm rot="-1013013">
            <a:off x="13719825" y="152400"/>
            <a:ext cx="4415775" cy="4415775"/>
          </a:xfrm>
          <a:prstGeom prst="rect">
            <a:avLst/>
          </a:prstGeom>
          <a:noFill/>
          <a:ln>
            <a:noFill/>
          </a:ln>
        </p:spPr>
      </p:pic>
      <p:pic>
        <p:nvPicPr>
          <p:cNvPr id="461" name="Google Shape;461;p35" title="data-flow.png"/>
          <p:cNvPicPr preferRelativeResize="0"/>
          <p:nvPr/>
        </p:nvPicPr>
        <p:blipFill>
          <a:blip r:embed="rId7">
            <a:alphaModFix/>
          </a:blip>
          <a:stretch>
            <a:fillRect/>
          </a:stretch>
        </p:blipFill>
        <p:spPr>
          <a:xfrm rot="-1196572">
            <a:off x="957184" y="7708855"/>
            <a:ext cx="1968455" cy="19684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1000"/>
                                        <p:tgtEl>
                                          <p:spTgt spid="45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2000"/>
                                        <p:tgtEl>
                                          <p:spTgt spid="4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2000"/>
                                        <p:tgtEl>
                                          <p:spTgt spid="457"/>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1000"/>
                                        <p:tgtEl>
                                          <p:spTgt spid="460"/>
                                        </p:tgtEl>
                                        <p:attrNameLst>
                                          <p:attrName>ppt_w</p:attrName>
                                        </p:attrNameLst>
                                      </p:cBhvr>
                                      <p:tavLst>
                                        <p:tav fmla="" tm="0">
                                          <p:val>
                                            <p:strVal val="0"/>
                                          </p:val>
                                        </p:tav>
                                        <p:tav fmla="" tm="100000">
                                          <p:val>
                                            <p:strVal val="#ppt_w"/>
                                          </p:val>
                                        </p:tav>
                                      </p:tavLst>
                                    </p:anim>
                                    <p:anim calcmode="lin" valueType="num">
                                      <p:cBhvr additive="base">
                                        <p:cTn dur="1000"/>
                                        <p:tgtEl>
                                          <p:spTgt spid="4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1000"/>
                                        <p:tgtEl>
                                          <p:spTgt spid="461"/>
                                        </p:tgtEl>
                                        <p:attrNameLst>
                                          <p:attrName>ppt_w</p:attrName>
                                        </p:attrNameLst>
                                      </p:cBhvr>
                                      <p:tavLst>
                                        <p:tav fmla="" tm="0">
                                          <p:val>
                                            <p:strVal val="0"/>
                                          </p:val>
                                        </p:tav>
                                        <p:tav fmla="" tm="100000">
                                          <p:val>
                                            <p:strVal val="#ppt_w"/>
                                          </p:val>
                                        </p:tav>
                                      </p:tavLst>
                                    </p:anim>
                                    <p:anim calcmode="lin" valueType="num">
                                      <p:cBhvr additive="base">
                                        <p:cTn dur="1000"/>
                                        <p:tgtEl>
                                          <p:spTgt spid="46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465" name="Shape 465"/>
        <p:cNvGrpSpPr/>
        <p:nvPr/>
      </p:nvGrpSpPr>
      <p:grpSpPr>
        <a:xfrm>
          <a:off x="0" y="0"/>
          <a:ext cx="0" cy="0"/>
          <a:chOff x="0" y="0"/>
          <a:chExt cx="0" cy="0"/>
        </a:xfrm>
      </p:grpSpPr>
      <p:sp>
        <p:nvSpPr>
          <p:cNvPr id="466" name="Google Shape;466;p36"/>
          <p:cNvSpPr/>
          <p:nvPr/>
        </p:nvSpPr>
        <p:spPr>
          <a:xfrm flipH="1" rot="-2119258">
            <a:off x="-2263694" y="8326801"/>
            <a:ext cx="12745619" cy="5400956"/>
          </a:xfrm>
          <a:custGeom>
            <a:rect b="b" l="l" r="r" t="t"/>
            <a:pathLst>
              <a:path extrusionOk="0" h="5407093" w="12760102">
                <a:moveTo>
                  <a:pt x="12760102" y="0"/>
                </a:moveTo>
                <a:lnTo>
                  <a:pt x="0" y="0"/>
                </a:lnTo>
                <a:lnTo>
                  <a:pt x="0" y="5407093"/>
                </a:lnTo>
                <a:lnTo>
                  <a:pt x="12760102" y="5407093"/>
                </a:lnTo>
                <a:lnTo>
                  <a:pt x="12760102" y="0"/>
                </a:lnTo>
                <a:close/>
              </a:path>
            </a:pathLst>
          </a:custGeom>
          <a:blipFill rotWithShape="1">
            <a:blip r:embed="rId3">
              <a:alphaModFix/>
            </a:blip>
            <a:stretch>
              <a:fillRect b="0" l="0" r="0" t="0"/>
            </a:stretch>
          </a:blipFill>
          <a:ln>
            <a:noFill/>
          </a:ln>
        </p:spPr>
      </p:sp>
      <p:grpSp>
        <p:nvGrpSpPr>
          <p:cNvPr id="467" name="Google Shape;467;p36"/>
          <p:cNvGrpSpPr/>
          <p:nvPr/>
        </p:nvGrpSpPr>
        <p:grpSpPr>
          <a:xfrm>
            <a:off x="-595965" y="-501165"/>
            <a:ext cx="1437575" cy="11289323"/>
            <a:chOff x="0" y="-57150"/>
            <a:chExt cx="378618" cy="2973300"/>
          </a:xfrm>
        </p:grpSpPr>
        <p:sp>
          <p:nvSpPr>
            <p:cNvPr id="468" name="Google Shape;468;p36"/>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469" name="Google Shape;469;p36"/>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0" name="Google Shape;470;p36"/>
          <p:cNvSpPr/>
          <p:nvPr/>
        </p:nvSpPr>
        <p:spPr>
          <a:xfrm>
            <a:off x="12114668" y="-3157079"/>
            <a:ext cx="15827806" cy="6707033"/>
          </a:xfrm>
          <a:custGeom>
            <a:rect b="b" l="l" r="r" t="t"/>
            <a:pathLst>
              <a:path extrusionOk="0" h="6707033" w="15827806">
                <a:moveTo>
                  <a:pt x="0" y="0"/>
                </a:moveTo>
                <a:lnTo>
                  <a:pt x="15827806" y="0"/>
                </a:lnTo>
                <a:lnTo>
                  <a:pt x="15827806" y="6707033"/>
                </a:lnTo>
                <a:lnTo>
                  <a:pt x="0" y="6707033"/>
                </a:lnTo>
                <a:lnTo>
                  <a:pt x="0" y="0"/>
                </a:lnTo>
                <a:close/>
              </a:path>
            </a:pathLst>
          </a:custGeom>
          <a:blipFill rotWithShape="1">
            <a:blip r:embed="rId3">
              <a:alphaModFix/>
            </a:blip>
            <a:stretch>
              <a:fillRect b="0" l="0" r="0" t="0"/>
            </a:stretch>
          </a:blipFill>
          <a:ln>
            <a:noFill/>
          </a:ln>
        </p:spPr>
      </p:sp>
      <p:grpSp>
        <p:nvGrpSpPr>
          <p:cNvPr id="471" name="Google Shape;471;p36"/>
          <p:cNvGrpSpPr/>
          <p:nvPr/>
        </p:nvGrpSpPr>
        <p:grpSpPr>
          <a:xfrm>
            <a:off x="1179775" y="270772"/>
            <a:ext cx="7434978" cy="1828819"/>
            <a:chOff x="0" y="-57150"/>
            <a:chExt cx="1816200" cy="457800"/>
          </a:xfrm>
        </p:grpSpPr>
        <p:sp>
          <p:nvSpPr>
            <p:cNvPr id="472" name="Google Shape;472;p36"/>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473" name="Google Shape;473;p36"/>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4" name="Google Shape;474;p36"/>
          <p:cNvSpPr txBox="1"/>
          <p:nvPr/>
        </p:nvSpPr>
        <p:spPr>
          <a:xfrm>
            <a:off x="1179770" y="731930"/>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01</a:t>
            </a:r>
            <a:endParaRPr/>
          </a:p>
        </p:txBody>
      </p:sp>
      <p:sp>
        <p:nvSpPr>
          <p:cNvPr id="475" name="Google Shape;475;p36"/>
          <p:cNvSpPr txBox="1"/>
          <p:nvPr/>
        </p:nvSpPr>
        <p:spPr>
          <a:xfrm>
            <a:off x="2623525" y="755438"/>
            <a:ext cx="5848500" cy="9975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Imported ML Algorithm</a:t>
            </a:r>
            <a:endParaRPr b="1" sz="32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RandomForestClassifier</a:t>
            </a:r>
            <a:endParaRPr b="1" sz="2800">
              <a:solidFill>
                <a:srgbClr val="FFFFFF"/>
              </a:solidFill>
              <a:latin typeface="Calibri"/>
              <a:ea typeface="Calibri"/>
              <a:cs typeface="Calibri"/>
              <a:sym typeface="Calibri"/>
            </a:endParaRPr>
          </a:p>
        </p:txBody>
      </p:sp>
      <p:pic>
        <p:nvPicPr>
          <p:cNvPr id="476" name="Google Shape;476;p36" title="innomatics logo.png"/>
          <p:cNvPicPr preferRelativeResize="0"/>
          <p:nvPr/>
        </p:nvPicPr>
        <p:blipFill>
          <a:blip r:embed="rId4">
            <a:alphaModFix/>
          </a:blip>
          <a:stretch>
            <a:fillRect/>
          </a:stretch>
        </p:blipFill>
        <p:spPr>
          <a:xfrm>
            <a:off x="13306901" y="8977475"/>
            <a:ext cx="4517675" cy="927325"/>
          </a:xfrm>
          <a:prstGeom prst="rect">
            <a:avLst/>
          </a:prstGeom>
          <a:noFill/>
          <a:ln>
            <a:noFill/>
          </a:ln>
        </p:spPr>
      </p:pic>
      <p:grpSp>
        <p:nvGrpSpPr>
          <p:cNvPr id="477" name="Google Shape;477;p36"/>
          <p:cNvGrpSpPr/>
          <p:nvPr/>
        </p:nvGrpSpPr>
        <p:grpSpPr>
          <a:xfrm>
            <a:off x="1084800" y="2469810"/>
            <a:ext cx="10786593" cy="1566546"/>
            <a:chOff x="0" y="-57150"/>
            <a:chExt cx="1816200" cy="457800"/>
          </a:xfrm>
        </p:grpSpPr>
        <p:sp>
          <p:nvSpPr>
            <p:cNvPr id="478" name="Google Shape;478;p36"/>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479" name="Google Shape;479;p36"/>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0" name="Google Shape;480;p36"/>
          <p:cNvSpPr txBox="1"/>
          <p:nvPr/>
        </p:nvSpPr>
        <p:spPr>
          <a:xfrm>
            <a:off x="1084800" y="2835468"/>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2</a:t>
            </a:r>
            <a:endParaRPr/>
          </a:p>
        </p:txBody>
      </p:sp>
      <p:sp>
        <p:nvSpPr>
          <p:cNvPr id="481" name="Google Shape;481;p36"/>
          <p:cNvSpPr txBox="1"/>
          <p:nvPr/>
        </p:nvSpPr>
        <p:spPr>
          <a:xfrm>
            <a:off x="2528575" y="2851388"/>
            <a:ext cx="9342900" cy="16470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Training the Model</a:t>
            </a:r>
            <a:endParaRPr b="1" sz="28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Char char="○"/>
            </a:pPr>
            <a:r>
              <a:rPr b="1" lang="en-US" sz="2800">
                <a:solidFill>
                  <a:srgbClr val="FFFFFF"/>
                </a:solidFill>
                <a:latin typeface="Calibri"/>
                <a:ea typeface="Calibri"/>
                <a:cs typeface="Calibri"/>
                <a:sym typeface="Calibri"/>
              </a:rPr>
              <a:t>Model was trained using training data (X_train, y_train).</a:t>
            </a:r>
            <a:endParaRPr b="1" sz="2800">
              <a:solidFill>
                <a:srgbClr val="FFFFFF"/>
              </a:solidFill>
              <a:latin typeface="Calibri"/>
              <a:ea typeface="Calibri"/>
              <a:cs typeface="Calibri"/>
              <a:sym typeface="Calibri"/>
            </a:endParaRPr>
          </a:p>
          <a:p>
            <a:pPr indent="0" lvl="0" marL="0" rtl="0" algn="l">
              <a:lnSpc>
                <a:spcPct val="115000"/>
              </a:lnSpc>
              <a:spcBef>
                <a:spcPts val="1200"/>
              </a:spcBef>
              <a:spcAft>
                <a:spcPts val="1200"/>
              </a:spcAft>
              <a:buNone/>
            </a:pPr>
            <a:r>
              <a:t/>
            </a:r>
            <a:endParaRPr b="1" sz="2800">
              <a:solidFill>
                <a:srgbClr val="FFFFFF"/>
              </a:solidFill>
              <a:latin typeface="Calibri"/>
              <a:ea typeface="Calibri"/>
              <a:cs typeface="Calibri"/>
              <a:sym typeface="Calibri"/>
            </a:endParaRPr>
          </a:p>
        </p:txBody>
      </p:sp>
      <p:pic>
        <p:nvPicPr>
          <p:cNvPr id="482" name="Google Shape;482;p36"/>
          <p:cNvPicPr preferRelativeResize="0"/>
          <p:nvPr/>
        </p:nvPicPr>
        <p:blipFill rotWithShape="1">
          <a:blip r:embed="rId5">
            <a:alphaModFix/>
          </a:blip>
          <a:srcRect b="0" l="8037" r="0" t="0"/>
          <a:stretch/>
        </p:blipFill>
        <p:spPr>
          <a:xfrm>
            <a:off x="1508050" y="4251775"/>
            <a:ext cx="8591849" cy="1481125"/>
          </a:xfrm>
          <a:prstGeom prst="rect">
            <a:avLst/>
          </a:prstGeom>
          <a:noFill/>
          <a:ln cap="flat" cmpd="thickThin" w="76200">
            <a:solidFill>
              <a:srgbClr val="00B0F0"/>
            </a:solidFill>
            <a:prstDash val="solid"/>
            <a:round/>
            <a:headEnd len="sm" w="sm" type="none"/>
            <a:tailEnd len="sm" w="sm" type="none"/>
          </a:ln>
        </p:spPr>
      </p:pic>
      <p:pic>
        <p:nvPicPr>
          <p:cNvPr id="483" name="Google Shape;483;p36" title="Screenshot 2025-09-09 173719.png"/>
          <p:cNvPicPr preferRelativeResize="0"/>
          <p:nvPr/>
        </p:nvPicPr>
        <p:blipFill rotWithShape="1">
          <a:blip r:embed="rId6">
            <a:alphaModFix/>
          </a:blip>
          <a:srcRect b="45550" l="0" r="0" t="30103"/>
          <a:stretch/>
        </p:blipFill>
        <p:spPr>
          <a:xfrm>
            <a:off x="9191875" y="1223971"/>
            <a:ext cx="8319200" cy="604825"/>
          </a:xfrm>
          <a:prstGeom prst="rect">
            <a:avLst/>
          </a:prstGeom>
          <a:noFill/>
          <a:ln cap="flat" cmpd="thickThin" w="76200">
            <a:solidFill>
              <a:srgbClr val="00B0F0"/>
            </a:solidFill>
            <a:prstDash val="solid"/>
            <a:round/>
            <a:headEnd len="sm" w="sm" type="none"/>
            <a:tailEnd len="sm" w="sm" type="none"/>
          </a:ln>
        </p:spPr>
      </p:pic>
      <p:grpSp>
        <p:nvGrpSpPr>
          <p:cNvPr id="484" name="Google Shape;484;p36"/>
          <p:cNvGrpSpPr/>
          <p:nvPr/>
        </p:nvGrpSpPr>
        <p:grpSpPr>
          <a:xfrm>
            <a:off x="1179773" y="6711351"/>
            <a:ext cx="8825461" cy="1566546"/>
            <a:chOff x="0" y="-57150"/>
            <a:chExt cx="1816200" cy="457800"/>
          </a:xfrm>
        </p:grpSpPr>
        <p:sp>
          <p:nvSpPr>
            <p:cNvPr id="485" name="Google Shape;485;p36"/>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486" name="Google Shape;486;p36"/>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7" name="Google Shape;487;p36"/>
          <p:cNvSpPr txBox="1"/>
          <p:nvPr/>
        </p:nvSpPr>
        <p:spPr>
          <a:xfrm>
            <a:off x="1179763" y="7077005"/>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3</a:t>
            </a:r>
            <a:endParaRPr/>
          </a:p>
        </p:txBody>
      </p:sp>
      <p:sp>
        <p:nvSpPr>
          <p:cNvPr id="488" name="Google Shape;488;p36"/>
          <p:cNvSpPr txBox="1"/>
          <p:nvPr/>
        </p:nvSpPr>
        <p:spPr>
          <a:xfrm>
            <a:off x="2623550" y="7092925"/>
            <a:ext cx="7185600" cy="16470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Prediction</a:t>
            </a:r>
            <a:endParaRPr b="1" sz="32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Predictions were generated on test data:</a:t>
            </a:r>
            <a:endParaRPr b="1" sz="2800">
              <a:solidFill>
                <a:srgbClr val="FFFFFF"/>
              </a:solidFill>
              <a:latin typeface="Calibri"/>
              <a:ea typeface="Calibri"/>
              <a:cs typeface="Calibri"/>
              <a:sym typeface="Calibri"/>
            </a:endParaRPr>
          </a:p>
          <a:p>
            <a:pPr indent="0" lvl="0" marL="0" rtl="0" algn="l">
              <a:lnSpc>
                <a:spcPct val="115000"/>
              </a:lnSpc>
              <a:spcBef>
                <a:spcPts val="1200"/>
              </a:spcBef>
              <a:spcAft>
                <a:spcPts val="1200"/>
              </a:spcAft>
              <a:buNone/>
            </a:pPr>
            <a:r>
              <a:t/>
            </a:r>
            <a:endParaRPr b="1" sz="2800">
              <a:solidFill>
                <a:srgbClr val="FFFFFF"/>
              </a:solidFill>
              <a:latin typeface="Calibri"/>
              <a:ea typeface="Calibri"/>
              <a:cs typeface="Calibri"/>
              <a:sym typeface="Calibri"/>
            </a:endParaRPr>
          </a:p>
        </p:txBody>
      </p:sp>
      <p:pic>
        <p:nvPicPr>
          <p:cNvPr id="489" name="Google Shape;489;p36"/>
          <p:cNvPicPr preferRelativeResize="0"/>
          <p:nvPr/>
        </p:nvPicPr>
        <p:blipFill>
          <a:blip r:embed="rId7">
            <a:alphaModFix/>
          </a:blip>
          <a:stretch>
            <a:fillRect/>
          </a:stretch>
        </p:blipFill>
        <p:spPr>
          <a:xfrm>
            <a:off x="10870148" y="7261978"/>
            <a:ext cx="6740940" cy="927325"/>
          </a:xfrm>
          <a:prstGeom prst="rect">
            <a:avLst/>
          </a:prstGeom>
          <a:noFill/>
          <a:ln cap="flat" cmpd="thickThin" w="76200">
            <a:solidFill>
              <a:srgbClr val="00B0F0"/>
            </a:solidFill>
            <a:prstDash val="solid"/>
            <a:round/>
            <a:headEnd len="sm" w="sm" type="none"/>
            <a:tailEnd len="sm" w="sm" type="none"/>
          </a:ln>
        </p:spPr>
      </p:pic>
      <p:pic>
        <p:nvPicPr>
          <p:cNvPr id="490" name="Google Shape;490;p36" title="1503830-200.png"/>
          <p:cNvPicPr preferRelativeResize="0"/>
          <p:nvPr/>
        </p:nvPicPr>
        <p:blipFill>
          <a:blip r:embed="rId8">
            <a:alphaModFix/>
          </a:blip>
          <a:stretch>
            <a:fillRect/>
          </a:stretch>
        </p:blipFill>
        <p:spPr>
          <a:xfrm>
            <a:off x="13956849" y="2370261"/>
            <a:ext cx="2395375" cy="2395375"/>
          </a:xfrm>
          <a:prstGeom prst="rect">
            <a:avLst/>
          </a:prstGeom>
          <a:noFill/>
          <a:ln>
            <a:noFill/>
          </a:ln>
        </p:spPr>
      </p:pic>
      <p:pic>
        <p:nvPicPr>
          <p:cNvPr id="491" name="Google Shape;491;p36" title="Screenshot 2025-09-10 083805.png"/>
          <p:cNvPicPr preferRelativeResize="0"/>
          <p:nvPr/>
        </p:nvPicPr>
        <p:blipFill rotWithShape="1">
          <a:blip r:embed="rId9">
            <a:alphaModFix/>
          </a:blip>
          <a:srcRect b="0" l="7518" r="0" t="0"/>
          <a:stretch/>
        </p:blipFill>
        <p:spPr>
          <a:xfrm>
            <a:off x="10870150" y="5039275"/>
            <a:ext cx="6640925" cy="1581475"/>
          </a:xfrm>
          <a:prstGeom prst="rect">
            <a:avLst/>
          </a:prstGeom>
          <a:noFill/>
          <a:ln cap="flat" cmpd="thickThin" w="76200">
            <a:solidFill>
              <a:srgbClr val="00B0F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1000"/>
                                        <p:tgtEl>
                                          <p:spTgt spid="4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1000"/>
                                        <p:tgtEl>
                                          <p:spTgt spid="46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1000"/>
                                        <p:tgtEl>
                                          <p:spTgt spid="4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1000"/>
                                        <p:tgtEl>
                                          <p:spTgt spid="4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1000"/>
                                        <p:tgtEl>
                                          <p:spTgt spid="47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2000"/>
                                        <p:tgtEl>
                                          <p:spTgt spid="483"/>
                                        </p:tgtEl>
                                      </p:cBhvr>
                                    </p:animEffect>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477"/>
                                        </p:tgtEl>
                                        <p:attrNameLst>
                                          <p:attrName>style.visibility</p:attrName>
                                        </p:attrNameLst>
                                      </p:cBhvr>
                                      <p:to>
                                        <p:strVal val="visible"/>
                                      </p:to>
                                    </p:set>
                                    <p:anim calcmode="lin" valueType="num">
                                      <p:cBhvr additive="base">
                                        <p:cTn dur="1000"/>
                                        <p:tgtEl>
                                          <p:spTgt spid="4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1000"/>
                                        <p:tgtEl>
                                          <p:spTgt spid="4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1000"/>
                                        <p:tgtEl>
                                          <p:spTgt spid="481"/>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1000"/>
                                        <p:tgtEl>
                                          <p:spTgt spid="491"/>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3" presetSubtype="16">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1000"/>
                                        <p:tgtEl>
                                          <p:spTgt spid="490"/>
                                        </p:tgtEl>
                                        <p:attrNameLst>
                                          <p:attrName>ppt_w</p:attrName>
                                        </p:attrNameLst>
                                      </p:cBhvr>
                                      <p:tavLst>
                                        <p:tav fmla="" tm="0">
                                          <p:val>
                                            <p:strVal val="0"/>
                                          </p:val>
                                        </p:tav>
                                        <p:tav fmla="" tm="100000">
                                          <p:val>
                                            <p:strVal val="#ppt_w"/>
                                          </p:val>
                                        </p:tav>
                                      </p:tavLst>
                                    </p:anim>
                                    <p:anim calcmode="lin" valueType="num">
                                      <p:cBhvr additive="base">
                                        <p:cTn dur="1000"/>
                                        <p:tgtEl>
                                          <p:spTgt spid="490"/>
                                        </p:tgtEl>
                                        <p:attrNameLst>
                                          <p:attrName>ppt_h</p:attrName>
                                        </p:attrNameLst>
                                      </p:cBhvr>
                                      <p:tavLst>
                                        <p:tav fmla="" tm="0">
                                          <p:val>
                                            <p:strVal val="0"/>
                                          </p:val>
                                        </p:tav>
                                        <p:tav fmla="" tm="100000">
                                          <p:val>
                                            <p:strVal val="#ppt_h"/>
                                          </p:val>
                                        </p:tav>
                                      </p:tavLst>
                                    </p:anim>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1000"/>
                                        <p:tgtEl>
                                          <p:spTgt spid="4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2">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1000"/>
                                        <p:tgtEl>
                                          <p:spTgt spid="4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7"/>
          <p:cNvSpPr/>
          <p:nvPr/>
        </p:nvSpPr>
        <p:spPr>
          <a:xfrm rot="-206533">
            <a:off x="6109209" y="5307576"/>
            <a:ext cx="15037910" cy="6372315"/>
          </a:xfrm>
          <a:custGeom>
            <a:rect b="b" l="l" r="r" t="t"/>
            <a:pathLst>
              <a:path extrusionOk="0" h="6376760" w="15048401">
                <a:moveTo>
                  <a:pt x="0" y="0"/>
                </a:moveTo>
                <a:lnTo>
                  <a:pt x="15048401" y="0"/>
                </a:lnTo>
                <a:lnTo>
                  <a:pt x="15048401" y="6376760"/>
                </a:lnTo>
                <a:lnTo>
                  <a:pt x="0" y="6376760"/>
                </a:lnTo>
                <a:lnTo>
                  <a:pt x="0" y="0"/>
                </a:lnTo>
                <a:close/>
              </a:path>
            </a:pathLst>
          </a:custGeom>
          <a:blipFill rotWithShape="1">
            <a:blip r:embed="rId3">
              <a:alphaModFix/>
            </a:blip>
            <a:stretch>
              <a:fillRect b="0" l="0" r="0" t="0"/>
            </a:stretch>
          </a:blipFill>
          <a:ln>
            <a:noFill/>
          </a:ln>
        </p:spPr>
      </p:sp>
      <p:grpSp>
        <p:nvGrpSpPr>
          <p:cNvPr id="497" name="Google Shape;497;p37"/>
          <p:cNvGrpSpPr/>
          <p:nvPr/>
        </p:nvGrpSpPr>
        <p:grpSpPr>
          <a:xfrm>
            <a:off x="-332475" y="6792526"/>
            <a:ext cx="12598852" cy="429574"/>
            <a:chOff x="0" y="-57150"/>
            <a:chExt cx="2538300" cy="113138"/>
          </a:xfrm>
        </p:grpSpPr>
        <p:sp>
          <p:nvSpPr>
            <p:cNvPr id="498" name="Google Shape;498;p37"/>
            <p:cNvSpPr/>
            <p:nvPr/>
          </p:nvSpPr>
          <p:spPr>
            <a:xfrm>
              <a:off x="0" y="0"/>
              <a:ext cx="2538236" cy="55988"/>
            </a:xfrm>
            <a:custGeom>
              <a:rect b="b" l="l" r="r" t="t"/>
              <a:pathLst>
                <a:path extrusionOk="0" h="55988" w="2538236">
                  <a:moveTo>
                    <a:pt x="0" y="0"/>
                  </a:moveTo>
                  <a:lnTo>
                    <a:pt x="2538236" y="0"/>
                  </a:lnTo>
                  <a:lnTo>
                    <a:pt x="2538236" y="55988"/>
                  </a:lnTo>
                  <a:lnTo>
                    <a:pt x="0" y="559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499" name="Google Shape;499;p37"/>
            <p:cNvSpPr txBox="1"/>
            <p:nvPr/>
          </p:nvSpPr>
          <p:spPr>
            <a:xfrm>
              <a:off x="0" y="-57150"/>
              <a:ext cx="2538300" cy="1131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0" name="Google Shape;500;p37"/>
          <p:cNvSpPr/>
          <p:nvPr/>
        </p:nvSpPr>
        <p:spPr>
          <a:xfrm flipH="1" rot="10800000">
            <a:off x="-641393" y="-1165054"/>
            <a:ext cx="6732105" cy="4030848"/>
          </a:xfrm>
          <a:custGeom>
            <a:rect b="b" l="l" r="r" t="t"/>
            <a:pathLst>
              <a:path extrusionOk="0" h="4030848" w="6732105">
                <a:moveTo>
                  <a:pt x="0" y="4030848"/>
                </a:moveTo>
                <a:lnTo>
                  <a:pt x="6732105" y="4030848"/>
                </a:lnTo>
                <a:lnTo>
                  <a:pt x="6732105" y="0"/>
                </a:lnTo>
                <a:lnTo>
                  <a:pt x="0" y="0"/>
                </a:lnTo>
                <a:lnTo>
                  <a:pt x="0" y="4030848"/>
                </a:lnTo>
                <a:close/>
              </a:path>
            </a:pathLst>
          </a:custGeom>
          <a:blipFill rotWithShape="1">
            <a:blip r:embed="rId4">
              <a:alphaModFix/>
            </a:blip>
            <a:stretch>
              <a:fillRect b="0" l="0" r="0" t="0"/>
            </a:stretch>
          </a:blipFill>
          <a:ln>
            <a:noFill/>
          </a:ln>
        </p:spPr>
      </p:sp>
      <p:sp>
        <p:nvSpPr>
          <p:cNvPr id="501" name="Google Shape;501;p37"/>
          <p:cNvSpPr txBox="1"/>
          <p:nvPr/>
        </p:nvSpPr>
        <p:spPr>
          <a:xfrm>
            <a:off x="3359025" y="3803400"/>
            <a:ext cx="10208400" cy="13083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SzPts val="1100"/>
              <a:buNone/>
            </a:pPr>
            <a:r>
              <a:rPr lang="en-US" sz="8500">
                <a:solidFill>
                  <a:schemeClr val="dk1"/>
                </a:solidFill>
                <a:latin typeface="Lato Black"/>
                <a:ea typeface="Lato Black"/>
                <a:cs typeface="Lato Black"/>
                <a:sym typeface="Lato Black"/>
              </a:rPr>
              <a:t>Model Evaluation</a:t>
            </a:r>
            <a:endParaRPr sz="8500">
              <a:solidFill>
                <a:schemeClr val="dk1"/>
              </a:solidFill>
              <a:latin typeface="Lato Black"/>
              <a:ea typeface="Lato Black"/>
              <a:cs typeface="Lato Black"/>
              <a:sym typeface="Lato Black"/>
            </a:endParaRPr>
          </a:p>
        </p:txBody>
      </p:sp>
      <p:sp>
        <p:nvSpPr>
          <p:cNvPr id="502" name="Google Shape;502;p37"/>
          <p:cNvSpPr txBox="1"/>
          <p:nvPr/>
        </p:nvSpPr>
        <p:spPr>
          <a:xfrm>
            <a:off x="1028700" y="8032284"/>
            <a:ext cx="2553900" cy="215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t/>
            </a:r>
            <a:endParaRPr/>
          </a:p>
        </p:txBody>
      </p:sp>
      <p:pic>
        <p:nvPicPr>
          <p:cNvPr id="503" name="Google Shape;503;p37" title="innomatics logo.png"/>
          <p:cNvPicPr preferRelativeResize="0"/>
          <p:nvPr/>
        </p:nvPicPr>
        <p:blipFill>
          <a:blip r:embed="rId5">
            <a:alphaModFix/>
          </a:blip>
          <a:stretch>
            <a:fillRect/>
          </a:stretch>
        </p:blipFill>
        <p:spPr>
          <a:xfrm>
            <a:off x="13567426" y="9003450"/>
            <a:ext cx="4517675" cy="927325"/>
          </a:xfrm>
          <a:prstGeom prst="rect">
            <a:avLst/>
          </a:prstGeom>
          <a:noFill/>
          <a:ln>
            <a:noFill/>
          </a:ln>
        </p:spPr>
      </p:pic>
      <p:pic>
        <p:nvPicPr>
          <p:cNvPr id="504" name="Google Shape;504;p37" title="analysis (1).png"/>
          <p:cNvPicPr preferRelativeResize="0"/>
          <p:nvPr/>
        </p:nvPicPr>
        <p:blipFill>
          <a:blip r:embed="rId6">
            <a:alphaModFix/>
          </a:blip>
          <a:stretch>
            <a:fillRect/>
          </a:stretch>
        </p:blipFill>
        <p:spPr>
          <a:xfrm rot="-1334790">
            <a:off x="13791129" y="186748"/>
            <a:ext cx="3903267" cy="3903253"/>
          </a:xfrm>
          <a:prstGeom prst="rect">
            <a:avLst/>
          </a:prstGeom>
          <a:noFill/>
          <a:ln>
            <a:noFill/>
          </a:ln>
        </p:spPr>
      </p:pic>
      <p:pic>
        <p:nvPicPr>
          <p:cNvPr id="505" name="Google Shape;505;p37" title="evaluation.png"/>
          <p:cNvPicPr preferRelativeResize="0"/>
          <p:nvPr/>
        </p:nvPicPr>
        <p:blipFill>
          <a:blip r:embed="rId7">
            <a:alphaModFix/>
          </a:blip>
          <a:stretch>
            <a:fillRect/>
          </a:stretch>
        </p:blipFill>
        <p:spPr>
          <a:xfrm rot="-1376160">
            <a:off x="814780" y="7725925"/>
            <a:ext cx="1970175" cy="197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1000"/>
                                        <p:tgtEl>
                                          <p:spTgt spid="50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2000"/>
                                        <p:tgtEl>
                                          <p:spTgt spid="4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2000"/>
                                        <p:tgtEl>
                                          <p:spTgt spid="501"/>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1000"/>
                                        <p:tgtEl>
                                          <p:spTgt spid="504"/>
                                        </p:tgtEl>
                                        <p:attrNameLst>
                                          <p:attrName>ppt_w</p:attrName>
                                        </p:attrNameLst>
                                      </p:cBhvr>
                                      <p:tavLst>
                                        <p:tav fmla="" tm="0">
                                          <p:val>
                                            <p:strVal val="0"/>
                                          </p:val>
                                        </p:tav>
                                        <p:tav fmla="" tm="100000">
                                          <p:val>
                                            <p:strVal val="#ppt_w"/>
                                          </p:val>
                                        </p:tav>
                                      </p:tavLst>
                                    </p:anim>
                                    <p:anim calcmode="lin" valueType="num">
                                      <p:cBhvr additive="base">
                                        <p:cTn dur="1000"/>
                                        <p:tgtEl>
                                          <p:spTgt spid="5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1000"/>
                                        <p:tgtEl>
                                          <p:spTgt spid="505"/>
                                        </p:tgtEl>
                                        <p:attrNameLst>
                                          <p:attrName>ppt_w</p:attrName>
                                        </p:attrNameLst>
                                      </p:cBhvr>
                                      <p:tavLst>
                                        <p:tav fmla="" tm="0">
                                          <p:val>
                                            <p:strVal val="0"/>
                                          </p:val>
                                        </p:tav>
                                        <p:tav fmla="" tm="100000">
                                          <p:val>
                                            <p:strVal val="#ppt_w"/>
                                          </p:val>
                                        </p:tav>
                                      </p:tavLst>
                                    </p:anim>
                                    <p:anim calcmode="lin" valueType="num">
                                      <p:cBhvr additive="base">
                                        <p:cTn dur="1000"/>
                                        <p:tgtEl>
                                          <p:spTgt spid="50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509" name="Shape 509"/>
        <p:cNvGrpSpPr/>
        <p:nvPr/>
      </p:nvGrpSpPr>
      <p:grpSpPr>
        <a:xfrm>
          <a:off x="0" y="0"/>
          <a:ext cx="0" cy="0"/>
          <a:chOff x="0" y="0"/>
          <a:chExt cx="0" cy="0"/>
        </a:xfrm>
      </p:grpSpPr>
      <p:sp>
        <p:nvSpPr>
          <p:cNvPr id="510" name="Google Shape;510;p38"/>
          <p:cNvSpPr/>
          <p:nvPr/>
        </p:nvSpPr>
        <p:spPr>
          <a:xfrm rot="1174028">
            <a:off x="-1276625" y="-31669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511" name="Google Shape;511;p38"/>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512" name="Google Shape;512;p38"/>
          <p:cNvGrpSpPr/>
          <p:nvPr/>
        </p:nvGrpSpPr>
        <p:grpSpPr>
          <a:xfrm>
            <a:off x="17633500" y="-501165"/>
            <a:ext cx="1437575" cy="11289323"/>
            <a:chOff x="0" y="-57150"/>
            <a:chExt cx="378618" cy="2973300"/>
          </a:xfrm>
        </p:grpSpPr>
        <p:sp>
          <p:nvSpPr>
            <p:cNvPr id="513" name="Google Shape;513;p38"/>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514" name="Google Shape;514;p38"/>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15" name="Google Shape;515;p38" title="innomatics logo.png"/>
          <p:cNvPicPr preferRelativeResize="0"/>
          <p:nvPr/>
        </p:nvPicPr>
        <p:blipFill>
          <a:blip r:embed="rId5">
            <a:alphaModFix/>
          </a:blip>
          <a:stretch>
            <a:fillRect/>
          </a:stretch>
        </p:blipFill>
        <p:spPr>
          <a:xfrm>
            <a:off x="12955101" y="192825"/>
            <a:ext cx="4517675" cy="927325"/>
          </a:xfrm>
          <a:prstGeom prst="rect">
            <a:avLst/>
          </a:prstGeom>
          <a:noFill/>
          <a:ln>
            <a:noFill/>
          </a:ln>
        </p:spPr>
      </p:pic>
      <p:grpSp>
        <p:nvGrpSpPr>
          <p:cNvPr id="516" name="Google Shape;516;p38"/>
          <p:cNvGrpSpPr/>
          <p:nvPr/>
        </p:nvGrpSpPr>
        <p:grpSpPr>
          <a:xfrm>
            <a:off x="303100" y="-1308702"/>
            <a:ext cx="11827585" cy="7074408"/>
            <a:chOff x="-1" y="-57151"/>
            <a:chExt cx="1851300" cy="231414"/>
          </a:xfrm>
        </p:grpSpPr>
        <p:sp>
          <p:nvSpPr>
            <p:cNvPr id="517" name="Google Shape;517;p38"/>
            <p:cNvSpPr/>
            <p:nvPr/>
          </p:nvSpPr>
          <p:spPr>
            <a:xfrm>
              <a:off x="-1" y="-1"/>
              <a:ext cx="1816112" cy="174264"/>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110572" rotWithShape="0" algn="bl" dir="5400000" dist="36857">
                <a:srgbClr val="000000">
                  <a:alpha val="50000"/>
                </a:srgbClr>
              </a:outerShdw>
            </a:effectLst>
          </p:spPr>
        </p:sp>
        <p:sp>
          <p:nvSpPr>
            <p:cNvPr id="518" name="Google Shape;518;p38"/>
            <p:cNvSpPr txBox="1"/>
            <p:nvPr/>
          </p:nvSpPr>
          <p:spPr>
            <a:xfrm>
              <a:off x="-1" y="-57151"/>
              <a:ext cx="1851300" cy="231300"/>
            </a:xfrm>
            <a:prstGeom prst="rect">
              <a:avLst/>
            </a:prstGeom>
            <a:noFill/>
            <a:ln>
              <a:noFill/>
            </a:ln>
            <a:effectLst>
              <a:outerShdw blurRad="110572" rotWithShape="0" algn="bl" dir="5400000" dist="36857">
                <a:srgbClr val="000000">
                  <a:alpha val="50000"/>
                </a:srgbClr>
              </a:outerShdw>
            </a:effectLst>
          </p:spPr>
          <p:txBody>
            <a:bodyPr anchorCtr="0" anchor="ctr" bIns="98275" lIns="98275" spcFirstLastPara="1" rIns="98275" wrap="square" tIns="98275">
              <a:noAutofit/>
            </a:bodyPr>
            <a:lstStyle/>
            <a:p>
              <a:pPr indent="0" lvl="0" marL="0" marR="0" rtl="0" algn="l">
                <a:lnSpc>
                  <a:spcPct val="202166"/>
                </a:lnSpc>
                <a:spcBef>
                  <a:spcPts val="0"/>
                </a:spcBef>
                <a:spcAft>
                  <a:spcPts val="0"/>
                </a:spcAft>
                <a:buNone/>
              </a:pPr>
              <a:r>
                <a:t/>
              </a:r>
              <a:endParaRPr sz="3482">
                <a:solidFill>
                  <a:schemeClr val="dk1"/>
                </a:solidFill>
                <a:latin typeface="Calibri"/>
                <a:ea typeface="Calibri"/>
                <a:cs typeface="Calibri"/>
                <a:sym typeface="Calibri"/>
              </a:endParaRPr>
            </a:p>
            <a:p>
              <a:pPr indent="0" lvl="0" marL="0" marR="0" rtl="0" algn="l">
                <a:lnSpc>
                  <a:spcPct val="202166"/>
                </a:lnSpc>
                <a:spcBef>
                  <a:spcPts val="0"/>
                </a:spcBef>
                <a:spcAft>
                  <a:spcPts val="0"/>
                </a:spcAft>
                <a:buNone/>
              </a:pPr>
              <a:r>
                <a:t/>
              </a:r>
              <a:endParaRPr sz="3482">
                <a:solidFill>
                  <a:schemeClr val="dk1"/>
                </a:solidFill>
                <a:latin typeface="Calibri"/>
                <a:ea typeface="Calibri"/>
                <a:cs typeface="Calibri"/>
                <a:sym typeface="Calibri"/>
              </a:endParaRPr>
            </a:p>
          </p:txBody>
        </p:sp>
      </p:grpSp>
      <p:sp>
        <p:nvSpPr>
          <p:cNvPr id="519" name="Google Shape;519;p38"/>
          <p:cNvSpPr txBox="1"/>
          <p:nvPr/>
        </p:nvSpPr>
        <p:spPr>
          <a:xfrm>
            <a:off x="1759813" y="648950"/>
            <a:ext cx="9591600" cy="2638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b="1" lang="en-US" sz="3200">
                <a:solidFill>
                  <a:srgbClr val="FFFFFF"/>
                </a:solidFill>
                <a:latin typeface="Calibri"/>
                <a:ea typeface="Calibri"/>
                <a:cs typeface="Calibri"/>
                <a:sym typeface="Calibri"/>
              </a:rPr>
              <a:t>Train Score</a:t>
            </a:r>
            <a:endParaRPr b="1" sz="3200">
              <a:solidFill>
                <a:srgbClr val="FFFFFF"/>
              </a:solidFill>
              <a:latin typeface="Calibri"/>
              <a:ea typeface="Calibri"/>
              <a:cs typeface="Calibri"/>
              <a:sym typeface="Calibri"/>
            </a:endParaRPr>
          </a:p>
          <a:p>
            <a:pPr indent="-406400" lvl="0" marL="457200" rtl="0" algn="l">
              <a:lnSpc>
                <a:spcPct val="115000"/>
              </a:lnSpc>
              <a:spcBef>
                <a:spcPts val="1200"/>
              </a:spcBef>
              <a:spcAft>
                <a:spcPts val="0"/>
              </a:spcAft>
              <a:buClr>
                <a:srgbClr val="FFFFFF"/>
              </a:buClr>
              <a:buSzPts val="2800"/>
              <a:buChar char="●"/>
            </a:pPr>
            <a:r>
              <a:rPr b="1" lang="en-US" sz="2800">
                <a:solidFill>
                  <a:srgbClr val="FFFFFF"/>
                </a:solidFill>
                <a:latin typeface="Calibri"/>
                <a:ea typeface="Calibri"/>
                <a:cs typeface="Calibri"/>
                <a:sym typeface="Calibri"/>
              </a:rPr>
              <a:t>Computed from the Random Forest model on the training dataset.</a:t>
            </a:r>
            <a:endParaRPr b="1" sz="2800">
              <a:solidFill>
                <a:srgbClr val="FFFFFF"/>
              </a:solidFill>
              <a:latin typeface="Calibri"/>
              <a:ea typeface="Calibri"/>
              <a:cs typeface="Calibri"/>
              <a:sym typeface="Calibri"/>
            </a:endParaRPr>
          </a:p>
          <a:p>
            <a:pPr indent="-406400" lvl="0" marL="4572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Indicates how well the model learned patterns from training data.</a:t>
            </a:r>
            <a:endParaRPr b="1" sz="2800">
              <a:solidFill>
                <a:srgbClr val="FFFFFF"/>
              </a:solidFill>
              <a:latin typeface="Calibri"/>
              <a:ea typeface="Calibri"/>
              <a:cs typeface="Calibri"/>
              <a:sym typeface="Calibri"/>
            </a:endParaRPr>
          </a:p>
        </p:txBody>
      </p:sp>
      <p:sp>
        <p:nvSpPr>
          <p:cNvPr id="520" name="Google Shape;520;p38"/>
          <p:cNvSpPr txBox="1"/>
          <p:nvPr/>
        </p:nvSpPr>
        <p:spPr>
          <a:xfrm>
            <a:off x="303100" y="559805"/>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1</a:t>
            </a:r>
            <a:endParaRPr/>
          </a:p>
        </p:txBody>
      </p:sp>
      <p:grpSp>
        <p:nvGrpSpPr>
          <p:cNvPr id="521" name="Google Shape;521;p38"/>
          <p:cNvGrpSpPr/>
          <p:nvPr/>
        </p:nvGrpSpPr>
        <p:grpSpPr>
          <a:xfrm>
            <a:off x="303100" y="6090074"/>
            <a:ext cx="10162184" cy="2112381"/>
            <a:chOff x="0" y="-57150"/>
            <a:chExt cx="1816200" cy="457800"/>
          </a:xfrm>
        </p:grpSpPr>
        <p:sp>
          <p:nvSpPr>
            <p:cNvPr id="522" name="Google Shape;522;p38"/>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523" name="Google Shape;523;p38"/>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4" name="Google Shape;524;p38"/>
          <p:cNvSpPr txBox="1"/>
          <p:nvPr/>
        </p:nvSpPr>
        <p:spPr>
          <a:xfrm>
            <a:off x="303088" y="6455730"/>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2</a:t>
            </a:r>
            <a:endParaRPr/>
          </a:p>
        </p:txBody>
      </p:sp>
      <p:sp>
        <p:nvSpPr>
          <p:cNvPr id="525" name="Google Shape;525;p38"/>
          <p:cNvSpPr txBox="1"/>
          <p:nvPr/>
        </p:nvSpPr>
        <p:spPr>
          <a:xfrm>
            <a:off x="1746875" y="6471650"/>
            <a:ext cx="8486700" cy="2296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b="1" lang="en-US" sz="3200">
                <a:solidFill>
                  <a:srgbClr val="FFFFFF"/>
                </a:solidFill>
                <a:latin typeface="Calibri"/>
                <a:ea typeface="Calibri"/>
                <a:cs typeface="Calibri"/>
                <a:sym typeface="Calibri"/>
              </a:rPr>
              <a:t>Test Score</a:t>
            </a:r>
            <a:endParaRPr b="1" sz="3200">
              <a:solidFill>
                <a:srgbClr val="FFFFFF"/>
              </a:solidFill>
              <a:latin typeface="Calibri"/>
              <a:ea typeface="Calibri"/>
              <a:cs typeface="Calibri"/>
              <a:sym typeface="Calibri"/>
            </a:endParaRPr>
          </a:p>
          <a:p>
            <a:pPr indent="-406400" lvl="0" marL="457200" rtl="0" algn="l">
              <a:lnSpc>
                <a:spcPct val="115000"/>
              </a:lnSpc>
              <a:spcBef>
                <a:spcPts val="1200"/>
              </a:spcBef>
              <a:spcAft>
                <a:spcPts val="0"/>
              </a:spcAft>
              <a:buClr>
                <a:srgbClr val="FFFFFF"/>
              </a:buClr>
              <a:buSzPts val="2800"/>
              <a:buChar char="●"/>
            </a:pPr>
            <a:r>
              <a:rPr b="1" lang="en-US" sz="2800">
                <a:solidFill>
                  <a:srgbClr val="FFFFFF"/>
                </a:solidFill>
                <a:latin typeface="Calibri"/>
                <a:ea typeface="Calibri"/>
                <a:cs typeface="Calibri"/>
                <a:sym typeface="Calibri"/>
              </a:rPr>
              <a:t>Calculated using accuracy on test dataset.</a:t>
            </a:r>
            <a:endParaRPr b="1" sz="2800">
              <a:solidFill>
                <a:srgbClr val="FFFFFF"/>
              </a:solidFill>
              <a:latin typeface="Calibri"/>
              <a:ea typeface="Calibri"/>
              <a:cs typeface="Calibri"/>
              <a:sym typeface="Calibri"/>
            </a:endParaRPr>
          </a:p>
          <a:p>
            <a:pPr indent="-406400" lvl="0" marL="4572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Ensures the model generalizes to unseen data.</a:t>
            </a:r>
            <a:endParaRPr b="1" sz="2800">
              <a:solidFill>
                <a:srgbClr val="FFFFFF"/>
              </a:solidFill>
              <a:latin typeface="Calibri"/>
              <a:ea typeface="Calibri"/>
              <a:cs typeface="Calibri"/>
              <a:sym typeface="Calibri"/>
            </a:endParaRPr>
          </a:p>
          <a:p>
            <a:pPr indent="0" lvl="0" marL="0" rtl="0" algn="l">
              <a:lnSpc>
                <a:spcPct val="115000"/>
              </a:lnSpc>
              <a:spcBef>
                <a:spcPts val="1200"/>
              </a:spcBef>
              <a:spcAft>
                <a:spcPts val="1200"/>
              </a:spcAft>
              <a:buNone/>
            </a:pPr>
            <a:r>
              <a:t/>
            </a:r>
            <a:endParaRPr b="1" sz="2800">
              <a:solidFill>
                <a:srgbClr val="FFFFFF"/>
              </a:solidFill>
              <a:latin typeface="Calibri"/>
              <a:ea typeface="Calibri"/>
              <a:cs typeface="Calibri"/>
              <a:sym typeface="Calibri"/>
            </a:endParaRPr>
          </a:p>
        </p:txBody>
      </p:sp>
      <p:pic>
        <p:nvPicPr>
          <p:cNvPr id="526" name="Google Shape;526;p38" title="score_2727129.png"/>
          <p:cNvPicPr preferRelativeResize="0"/>
          <p:nvPr/>
        </p:nvPicPr>
        <p:blipFill>
          <a:blip r:embed="rId6">
            <a:alphaModFix/>
          </a:blip>
          <a:stretch>
            <a:fillRect/>
          </a:stretch>
        </p:blipFill>
        <p:spPr>
          <a:xfrm rot="-969479">
            <a:off x="13673774" y="1696838"/>
            <a:ext cx="1637375" cy="1637375"/>
          </a:xfrm>
          <a:prstGeom prst="rect">
            <a:avLst/>
          </a:prstGeom>
          <a:noFill/>
          <a:ln>
            <a:noFill/>
          </a:ln>
        </p:spPr>
      </p:pic>
      <p:pic>
        <p:nvPicPr>
          <p:cNvPr id="527" name="Google Shape;527;p38" title="Screenshot 2025-09-10 090542.png"/>
          <p:cNvPicPr preferRelativeResize="0"/>
          <p:nvPr/>
        </p:nvPicPr>
        <p:blipFill>
          <a:blip r:embed="rId7">
            <a:alphaModFix/>
          </a:blip>
          <a:stretch>
            <a:fillRect/>
          </a:stretch>
        </p:blipFill>
        <p:spPr>
          <a:xfrm>
            <a:off x="2673567" y="3529698"/>
            <a:ext cx="7491650" cy="1780525"/>
          </a:xfrm>
          <a:prstGeom prst="rect">
            <a:avLst/>
          </a:prstGeom>
          <a:noFill/>
          <a:ln>
            <a:noFill/>
          </a:ln>
        </p:spPr>
      </p:pic>
      <p:pic>
        <p:nvPicPr>
          <p:cNvPr id="528" name="Google Shape;528;p38" title="Screenshot 2025-09-10 090738.png"/>
          <p:cNvPicPr preferRelativeResize="0"/>
          <p:nvPr/>
        </p:nvPicPr>
        <p:blipFill>
          <a:blip r:embed="rId8">
            <a:alphaModFix/>
          </a:blip>
          <a:stretch>
            <a:fillRect/>
          </a:stretch>
        </p:blipFill>
        <p:spPr>
          <a:xfrm>
            <a:off x="11071450" y="6374750"/>
            <a:ext cx="6323025" cy="2225700"/>
          </a:xfrm>
          <a:prstGeom prst="rect">
            <a:avLst/>
          </a:prstGeom>
          <a:noFill/>
          <a:ln cap="flat" cmpd="thickThin" w="76200">
            <a:solidFill>
              <a:srgbClr val="00B0F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1000"/>
                                        <p:tgtEl>
                                          <p:spTgt spid="5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1000"/>
                                        <p:tgtEl>
                                          <p:spTgt spid="51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1000"/>
                                        <p:tgtEl>
                                          <p:spTgt spid="5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1000"/>
                                        <p:tgtEl>
                                          <p:spTgt spid="5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ppt_w</p:attrName>
                                        </p:attrNameLst>
                                      </p:cBhvr>
                                      <p:tavLst>
                                        <p:tav fmla="" tm="0">
                                          <p:val>
                                            <p:strVal val="0"/>
                                          </p:val>
                                        </p:tav>
                                        <p:tav fmla="" tm="100000">
                                          <p:val>
                                            <p:strVal val="#ppt_w"/>
                                          </p:val>
                                        </p:tav>
                                      </p:tavLst>
                                    </p:anim>
                                    <p:anim calcmode="lin" valueType="num">
                                      <p:cBhvr additive="base">
                                        <p:cTn dur="1000"/>
                                        <p:tgtEl>
                                          <p:spTgt spid="526"/>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532" name="Shape 532"/>
        <p:cNvGrpSpPr/>
        <p:nvPr/>
      </p:nvGrpSpPr>
      <p:grpSpPr>
        <a:xfrm>
          <a:off x="0" y="0"/>
          <a:ext cx="0" cy="0"/>
          <a:chOff x="0" y="0"/>
          <a:chExt cx="0" cy="0"/>
        </a:xfrm>
      </p:grpSpPr>
      <p:sp>
        <p:nvSpPr>
          <p:cNvPr id="533" name="Google Shape;533;p39"/>
          <p:cNvSpPr/>
          <p:nvPr/>
        </p:nvSpPr>
        <p:spPr>
          <a:xfrm rot="1174028">
            <a:off x="-1276625" y="-31669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534" name="Google Shape;534;p39"/>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535" name="Google Shape;535;p39"/>
          <p:cNvGrpSpPr/>
          <p:nvPr/>
        </p:nvGrpSpPr>
        <p:grpSpPr>
          <a:xfrm>
            <a:off x="17633500" y="-501165"/>
            <a:ext cx="1437575" cy="11289323"/>
            <a:chOff x="0" y="-57150"/>
            <a:chExt cx="378618" cy="2973300"/>
          </a:xfrm>
        </p:grpSpPr>
        <p:sp>
          <p:nvSpPr>
            <p:cNvPr id="536" name="Google Shape;536;p39"/>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537" name="Google Shape;537;p39"/>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38" name="Google Shape;538;p39" title="innomatics logo.png"/>
          <p:cNvPicPr preferRelativeResize="0"/>
          <p:nvPr/>
        </p:nvPicPr>
        <p:blipFill>
          <a:blip r:embed="rId5">
            <a:alphaModFix/>
          </a:blip>
          <a:stretch>
            <a:fillRect/>
          </a:stretch>
        </p:blipFill>
        <p:spPr>
          <a:xfrm>
            <a:off x="12955101" y="192825"/>
            <a:ext cx="4517675" cy="927325"/>
          </a:xfrm>
          <a:prstGeom prst="rect">
            <a:avLst/>
          </a:prstGeom>
          <a:noFill/>
          <a:ln>
            <a:noFill/>
          </a:ln>
        </p:spPr>
      </p:pic>
      <p:grpSp>
        <p:nvGrpSpPr>
          <p:cNvPr id="539" name="Google Shape;539;p39"/>
          <p:cNvGrpSpPr/>
          <p:nvPr/>
        </p:nvGrpSpPr>
        <p:grpSpPr>
          <a:xfrm>
            <a:off x="249600" y="458601"/>
            <a:ext cx="8860695" cy="1957690"/>
            <a:chOff x="0" y="-57150"/>
            <a:chExt cx="1816200" cy="457800"/>
          </a:xfrm>
        </p:grpSpPr>
        <p:sp>
          <p:nvSpPr>
            <p:cNvPr id="540" name="Google Shape;540;p39"/>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541" name="Google Shape;541;p39"/>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2" name="Google Shape;542;p39"/>
          <p:cNvSpPr txBox="1"/>
          <p:nvPr/>
        </p:nvSpPr>
        <p:spPr>
          <a:xfrm>
            <a:off x="249588" y="824255"/>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3</a:t>
            </a:r>
            <a:endParaRPr/>
          </a:p>
        </p:txBody>
      </p:sp>
      <p:sp>
        <p:nvSpPr>
          <p:cNvPr id="543" name="Google Shape;543;p39"/>
          <p:cNvSpPr txBox="1"/>
          <p:nvPr/>
        </p:nvSpPr>
        <p:spPr>
          <a:xfrm>
            <a:off x="1693375" y="840175"/>
            <a:ext cx="7185600" cy="21426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Classification Report</a:t>
            </a:r>
            <a:endParaRPr b="1" sz="32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Used classification_report (Precision, Recall, F1-score) for deeper evaluation.</a:t>
            </a:r>
            <a:endParaRPr b="1" sz="2800">
              <a:solidFill>
                <a:srgbClr val="FFFFFF"/>
              </a:solidFill>
              <a:latin typeface="Calibri"/>
              <a:ea typeface="Calibri"/>
              <a:cs typeface="Calibri"/>
              <a:sym typeface="Calibri"/>
            </a:endParaRPr>
          </a:p>
          <a:p>
            <a:pPr indent="0" lvl="0" marL="0" rtl="0" algn="l">
              <a:lnSpc>
                <a:spcPct val="115000"/>
              </a:lnSpc>
              <a:spcBef>
                <a:spcPts val="1200"/>
              </a:spcBef>
              <a:spcAft>
                <a:spcPts val="1200"/>
              </a:spcAft>
              <a:buNone/>
            </a:pPr>
            <a:r>
              <a:t/>
            </a:r>
            <a:endParaRPr b="1" sz="2800">
              <a:solidFill>
                <a:srgbClr val="FFFFFF"/>
              </a:solidFill>
              <a:latin typeface="Calibri"/>
              <a:ea typeface="Calibri"/>
              <a:cs typeface="Calibri"/>
              <a:sym typeface="Calibri"/>
            </a:endParaRPr>
          </a:p>
        </p:txBody>
      </p:sp>
      <p:pic>
        <p:nvPicPr>
          <p:cNvPr id="544" name="Google Shape;544;p39"/>
          <p:cNvPicPr preferRelativeResize="0"/>
          <p:nvPr/>
        </p:nvPicPr>
        <p:blipFill>
          <a:blip r:embed="rId6">
            <a:alphaModFix/>
          </a:blip>
          <a:stretch>
            <a:fillRect/>
          </a:stretch>
        </p:blipFill>
        <p:spPr>
          <a:xfrm>
            <a:off x="3957925" y="2975114"/>
            <a:ext cx="8860700" cy="5142111"/>
          </a:xfrm>
          <a:prstGeom prst="rect">
            <a:avLst/>
          </a:prstGeom>
          <a:noFill/>
          <a:ln cap="flat" cmpd="thickThin" w="76200">
            <a:solidFill>
              <a:srgbClr val="00B0F0"/>
            </a:solidFill>
            <a:prstDash val="solid"/>
            <a:round/>
            <a:headEnd len="sm" w="sm" type="none"/>
            <a:tailEnd len="sm" w="sm" type="none"/>
          </a:ln>
        </p:spPr>
      </p:pic>
      <p:pic>
        <p:nvPicPr>
          <p:cNvPr id="545" name="Google Shape;545;p39" title="tasks_9406002.png"/>
          <p:cNvPicPr preferRelativeResize="0"/>
          <p:nvPr/>
        </p:nvPicPr>
        <p:blipFill>
          <a:blip r:embed="rId7">
            <a:alphaModFix/>
          </a:blip>
          <a:stretch>
            <a:fillRect/>
          </a:stretch>
        </p:blipFill>
        <p:spPr>
          <a:xfrm rot="-1137417">
            <a:off x="1346905" y="7490557"/>
            <a:ext cx="2151212" cy="2151212"/>
          </a:xfrm>
          <a:prstGeom prst="rect">
            <a:avLst/>
          </a:prstGeom>
          <a:noFill/>
          <a:ln>
            <a:noFill/>
          </a:ln>
        </p:spPr>
      </p:pic>
      <p:pic>
        <p:nvPicPr>
          <p:cNvPr id="546" name="Google Shape;546;p39" title="score_2727129.png"/>
          <p:cNvPicPr preferRelativeResize="0"/>
          <p:nvPr/>
        </p:nvPicPr>
        <p:blipFill>
          <a:blip r:embed="rId8">
            <a:alphaModFix/>
          </a:blip>
          <a:stretch>
            <a:fillRect/>
          </a:stretch>
        </p:blipFill>
        <p:spPr>
          <a:xfrm rot="-969479">
            <a:off x="13673774" y="1696838"/>
            <a:ext cx="1637375" cy="163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1000"/>
                                        <p:tgtEl>
                                          <p:spTgt spid="5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1000"/>
                                        <p:tgtEl>
                                          <p:spTgt spid="53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23" presetSubtype="16">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1000"/>
                                        <p:tgtEl>
                                          <p:spTgt spid="546"/>
                                        </p:tgtEl>
                                        <p:attrNameLst>
                                          <p:attrName>ppt_w</p:attrName>
                                        </p:attrNameLst>
                                      </p:cBhvr>
                                      <p:tavLst>
                                        <p:tav fmla="" tm="0">
                                          <p:val>
                                            <p:strVal val="0"/>
                                          </p:val>
                                        </p:tav>
                                        <p:tav fmla="" tm="100000">
                                          <p:val>
                                            <p:strVal val="#ppt_w"/>
                                          </p:val>
                                        </p:tav>
                                      </p:tavLst>
                                    </p:anim>
                                    <p:anim calcmode="lin" valueType="num">
                                      <p:cBhvr additive="base">
                                        <p:cTn dur="1000"/>
                                        <p:tgtEl>
                                          <p:spTgt spid="54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1000"/>
                                        <p:tgtEl>
                                          <p:spTgt spid="5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1000"/>
                                        <p:tgtEl>
                                          <p:spTgt spid="5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1000"/>
                                        <p:tgtEl>
                                          <p:spTgt spid="543"/>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1000"/>
                                        <p:tgtEl>
                                          <p:spTgt spid="545"/>
                                        </p:tgtEl>
                                        <p:attrNameLst>
                                          <p:attrName>ppt_w</p:attrName>
                                        </p:attrNameLst>
                                      </p:cBhvr>
                                      <p:tavLst>
                                        <p:tav fmla="" tm="0">
                                          <p:val>
                                            <p:strVal val="0"/>
                                          </p:val>
                                        </p:tav>
                                        <p:tav fmla="" tm="100000">
                                          <p:val>
                                            <p:strVal val="#ppt_w"/>
                                          </p:val>
                                        </p:tav>
                                      </p:tavLst>
                                    </p:anim>
                                    <p:anim calcmode="lin" valueType="num">
                                      <p:cBhvr additive="base">
                                        <p:cTn dur="1000"/>
                                        <p:tgtEl>
                                          <p:spTgt spid="545"/>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0"/>
          <p:cNvSpPr/>
          <p:nvPr/>
        </p:nvSpPr>
        <p:spPr>
          <a:xfrm rot="-206533">
            <a:off x="6109209" y="5307576"/>
            <a:ext cx="15037910" cy="6372315"/>
          </a:xfrm>
          <a:custGeom>
            <a:rect b="b" l="l" r="r" t="t"/>
            <a:pathLst>
              <a:path extrusionOk="0" h="6376760" w="15048401">
                <a:moveTo>
                  <a:pt x="0" y="0"/>
                </a:moveTo>
                <a:lnTo>
                  <a:pt x="15048401" y="0"/>
                </a:lnTo>
                <a:lnTo>
                  <a:pt x="15048401" y="6376760"/>
                </a:lnTo>
                <a:lnTo>
                  <a:pt x="0" y="6376760"/>
                </a:lnTo>
                <a:lnTo>
                  <a:pt x="0" y="0"/>
                </a:lnTo>
                <a:close/>
              </a:path>
            </a:pathLst>
          </a:custGeom>
          <a:blipFill rotWithShape="1">
            <a:blip r:embed="rId3">
              <a:alphaModFix/>
            </a:blip>
            <a:stretch>
              <a:fillRect b="0" l="0" r="0" t="0"/>
            </a:stretch>
          </a:blipFill>
          <a:ln>
            <a:noFill/>
          </a:ln>
        </p:spPr>
      </p:sp>
      <p:grpSp>
        <p:nvGrpSpPr>
          <p:cNvPr id="552" name="Google Shape;552;p40"/>
          <p:cNvGrpSpPr/>
          <p:nvPr/>
        </p:nvGrpSpPr>
        <p:grpSpPr>
          <a:xfrm>
            <a:off x="-332475" y="6792526"/>
            <a:ext cx="12598852" cy="429574"/>
            <a:chOff x="0" y="-57150"/>
            <a:chExt cx="2538300" cy="113138"/>
          </a:xfrm>
        </p:grpSpPr>
        <p:sp>
          <p:nvSpPr>
            <p:cNvPr id="553" name="Google Shape;553;p40"/>
            <p:cNvSpPr/>
            <p:nvPr/>
          </p:nvSpPr>
          <p:spPr>
            <a:xfrm>
              <a:off x="0" y="0"/>
              <a:ext cx="2538236" cy="55988"/>
            </a:xfrm>
            <a:custGeom>
              <a:rect b="b" l="l" r="r" t="t"/>
              <a:pathLst>
                <a:path extrusionOk="0" h="55988" w="2538236">
                  <a:moveTo>
                    <a:pt x="0" y="0"/>
                  </a:moveTo>
                  <a:lnTo>
                    <a:pt x="2538236" y="0"/>
                  </a:lnTo>
                  <a:lnTo>
                    <a:pt x="2538236" y="55988"/>
                  </a:lnTo>
                  <a:lnTo>
                    <a:pt x="0" y="559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554" name="Google Shape;554;p40"/>
            <p:cNvSpPr txBox="1"/>
            <p:nvPr/>
          </p:nvSpPr>
          <p:spPr>
            <a:xfrm>
              <a:off x="0" y="-57150"/>
              <a:ext cx="2538300" cy="1131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5" name="Google Shape;555;p40"/>
          <p:cNvSpPr/>
          <p:nvPr/>
        </p:nvSpPr>
        <p:spPr>
          <a:xfrm flipH="1" rot="10800000">
            <a:off x="-641393" y="-1165054"/>
            <a:ext cx="6732105" cy="4030848"/>
          </a:xfrm>
          <a:custGeom>
            <a:rect b="b" l="l" r="r" t="t"/>
            <a:pathLst>
              <a:path extrusionOk="0" h="4030848" w="6732105">
                <a:moveTo>
                  <a:pt x="0" y="4030848"/>
                </a:moveTo>
                <a:lnTo>
                  <a:pt x="6732105" y="4030848"/>
                </a:lnTo>
                <a:lnTo>
                  <a:pt x="6732105" y="0"/>
                </a:lnTo>
                <a:lnTo>
                  <a:pt x="0" y="0"/>
                </a:lnTo>
                <a:lnTo>
                  <a:pt x="0" y="4030848"/>
                </a:lnTo>
                <a:close/>
              </a:path>
            </a:pathLst>
          </a:custGeom>
          <a:blipFill rotWithShape="1">
            <a:blip r:embed="rId4">
              <a:alphaModFix/>
            </a:blip>
            <a:stretch>
              <a:fillRect b="0" l="0" r="0" t="0"/>
            </a:stretch>
          </a:blipFill>
          <a:ln>
            <a:noFill/>
          </a:ln>
        </p:spPr>
      </p:sp>
      <p:sp>
        <p:nvSpPr>
          <p:cNvPr id="556" name="Google Shape;556;p40"/>
          <p:cNvSpPr txBox="1"/>
          <p:nvPr/>
        </p:nvSpPr>
        <p:spPr>
          <a:xfrm>
            <a:off x="3359025" y="3803400"/>
            <a:ext cx="10208400" cy="13083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SzPts val="1100"/>
              <a:buNone/>
            </a:pPr>
            <a:r>
              <a:rPr lang="en-US" sz="8500">
                <a:solidFill>
                  <a:schemeClr val="dk1"/>
                </a:solidFill>
                <a:latin typeface="Lato Black"/>
                <a:ea typeface="Lato Black"/>
                <a:cs typeface="Lato Black"/>
                <a:sym typeface="Lato Black"/>
              </a:rPr>
              <a:t>Model Deployment</a:t>
            </a:r>
            <a:endParaRPr sz="8500">
              <a:solidFill>
                <a:schemeClr val="dk1"/>
              </a:solidFill>
              <a:latin typeface="Lato Black"/>
              <a:ea typeface="Lato Black"/>
              <a:cs typeface="Lato Black"/>
              <a:sym typeface="Lato Black"/>
            </a:endParaRPr>
          </a:p>
        </p:txBody>
      </p:sp>
      <p:sp>
        <p:nvSpPr>
          <p:cNvPr id="557" name="Google Shape;557;p40"/>
          <p:cNvSpPr txBox="1"/>
          <p:nvPr/>
        </p:nvSpPr>
        <p:spPr>
          <a:xfrm>
            <a:off x="1028700" y="8032284"/>
            <a:ext cx="2553900" cy="215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t/>
            </a:r>
            <a:endParaRPr/>
          </a:p>
        </p:txBody>
      </p:sp>
      <p:pic>
        <p:nvPicPr>
          <p:cNvPr id="558" name="Google Shape;558;p40" title="innomatics logo.png"/>
          <p:cNvPicPr preferRelativeResize="0"/>
          <p:nvPr/>
        </p:nvPicPr>
        <p:blipFill>
          <a:blip r:embed="rId5">
            <a:alphaModFix/>
          </a:blip>
          <a:stretch>
            <a:fillRect/>
          </a:stretch>
        </p:blipFill>
        <p:spPr>
          <a:xfrm>
            <a:off x="13567426" y="9003450"/>
            <a:ext cx="4517675" cy="927325"/>
          </a:xfrm>
          <a:prstGeom prst="rect">
            <a:avLst/>
          </a:prstGeom>
          <a:noFill/>
          <a:ln>
            <a:noFill/>
          </a:ln>
        </p:spPr>
      </p:pic>
      <p:pic>
        <p:nvPicPr>
          <p:cNvPr id="559" name="Google Shape;559;p40" title="plan_1640659.png"/>
          <p:cNvPicPr preferRelativeResize="0"/>
          <p:nvPr/>
        </p:nvPicPr>
        <p:blipFill>
          <a:blip r:embed="rId6">
            <a:alphaModFix/>
          </a:blip>
          <a:stretch>
            <a:fillRect/>
          </a:stretch>
        </p:blipFill>
        <p:spPr>
          <a:xfrm rot="-1222325">
            <a:off x="13705607" y="529306"/>
            <a:ext cx="3707061" cy="3707061"/>
          </a:xfrm>
          <a:prstGeom prst="rect">
            <a:avLst/>
          </a:prstGeom>
          <a:noFill/>
          <a:ln>
            <a:noFill/>
          </a:ln>
        </p:spPr>
      </p:pic>
      <p:pic>
        <p:nvPicPr>
          <p:cNvPr id="560" name="Google Shape;560;p40" title="lean_11160321.png"/>
          <p:cNvPicPr preferRelativeResize="0"/>
          <p:nvPr/>
        </p:nvPicPr>
        <p:blipFill>
          <a:blip r:embed="rId7">
            <a:alphaModFix/>
          </a:blip>
          <a:stretch>
            <a:fillRect/>
          </a:stretch>
        </p:blipFill>
        <p:spPr>
          <a:xfrm rot="-1118111">
            <a:off x="834129" y="7431550"/>
            <a:ext cx="2314550" cy="231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58"/>
                                        </p:tgtEl>
                                        <p:attrNameLst>
                                          <p:attrName>style.visibility</p:attrName>
                                        </p:attrNameLst>
                                      </p:cBhvr>
                                      <p:to>
                                        <p:strVal val="visible"/>
                                      </p:to>
                                    </p:set>
                                    <p:anim calcmode="lin" valueType="num">
                                      <p:cBhvr additive="base">
                                        <p:cTn dur="1000"/>
                                        <p:tgtEl>
                                          <p:spTgt spid="55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2000"/>
                                        <p:tgtEl>
                                          <p:spTgt spid="5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56"/>
                                        </p:tgtEl>
                                        <p:attrNameLst>
                                          <p:attrName>style.visibility</p:attrName>
                                        </p:attrNameLst>
                                      </p:cBhvr>
                                      <p:to>
                                        <p:strVal val="visible"/>
                                      </p:to>
                                    </p:set>
                                    <p:anim calcmode="lin" valueType="num">
                                      <p:cBhvr additive="base">
                                        <p:cTn dur="2000"/>
                                        <p:tgtEl>
                                          <p:spTgt spid="556"/>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1000"/>
                                        <p:tgtEl>
                                          <p:spTgt spid="559"/>
                                        </p:tgtEl>
                                        <p:attrNameLst>
                                          <p:attrName>ppt_w</p:attrName>
                                        </p:attrNameLst>
                                      </p:cBhvr>
                                      <p:tavLst>
                                        <p:tav fmla="" tm="0">
                                          <p:val>
                                            <p:strVal val="0"/>
                                          </p:val>
                                        </p:tav>
                                        <p:tav fmla="" tm="100000">
                                          <p:val>
                                            <p:strVal val="#ppt_w"/>
                                          </p:val>
                                        </p:tav>
                                      </p:tavLst>
                                    </p:anim>
                                    <p:anim calcmode="lin" valueType="num">
                                      <p:cBhvr additive="base">
                                        <p:cTn dur="1000"/>
                                        <p:tgtEl>
                                          <p:spTgt spid="5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1000"/>
                                        <p:tgtEl>
                                          <p:spTgt spid="560"/>
                                        </p:tgtEl>
                                        <p:attrNameLst>
                                          <p:attrName>ppt_w</p:attrName>
                                        </p:attrNameLst>
                                      </p:cBhvr>
                                      <p:tavLst>
                                        <p:tav fmla="" tm="0">
                                          <p:val>
                                            <p:strVal val="0"/>
                                          </p:val>
                                        </p:tav>
                                        <p:tav fmla="" tm="100000">
                                          <p:val>
                                            <p:strVal val="#ppt_w"/>
                                          </p:val>
                                        </p:tav>
                                      </p:tavLst>
                                    </p:anim>
                                    <p:anim calcmode="lin" valueType="num">
                                      <p:cBhvr additive="base">
                                        <p:cTn dur="1000"/>
                                        <p:tgtEl>
                                          <p:spTgt spid="5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564" name="Shape 564"/>
        <p:cNvGrpSpPr/>
        <p:nvPr/>
      </p:nvGrpSpPr>
      <p:grpSpPr>
        <a:xfrm>
          <a:off x="0" y="0"/>
          <a:ext cx="0" cy="0"/>
          <a:chOff x="0" y="0"/>
          <a:chExt cx="0" cy="0"/>
        </a:xfrm>
      </p:grpSpPr>
      <p:sp>
        <p:nvSpPr>
          <p:cNvPr id="565" name="Google Shape;565;p41"/>
          <p:cNvSpPr/>
          <p:nvPr/>
        </p:nvSpPr>
        <p:spPr>
          <a:xfrm flipH="1" rot="-2119258">
            <a:off x="-2263694" y="8326801"/>
            <a:ext cx="12745619" cy="5400956"/>
          </a:xfrm>
          <a:custGeom>
            <a:rect b="b" l="l" r="r" t="t"/>
            <a:pathLst>
              <a:path extrusionOk="0" h="5407093" w="12760102">
                <a:moveTo>
                  <a:pt x="12760102" y="0"/>
                </a:moveTo>
                <a:lnTo>
                  <a:pt x="0" y="0"/>
                </a:lnTo>
                <a:lnTo>
                  <a:pt x="0" y="5407093"/>
                </a:lnTo>
                <a:lnTo>
                  <a:pt x="12760102" y="5407093"/>
                </a:lnTo>
                <a:lnTo>
                  <a:pt x="12760102" y="0"/>
                </a:lnTo>
                <a:close/>
              </a:path>
            </a:pathLst>
          </a:custGeom>
          <a:blipFill rotWithShape="1">
            <a:blip r:embed="rId3">
              <a:alphaModFix/>
            </a:blip>
            <a:stretch>
              <a:fillRect b="0" l="0" r="0" t="0"/>
            </a:stretch>
          </a:blipFill>
          <a:ln>
            <a:noFill/>
          </a:ln>
        </p:spPr>
      </p:sp>
      <p:grpSp>
        <p:nvGrpSpPr>
          <p:cNvPr id="566" name="Google Shape;566;p41"/>
          <p:cNvGrpSpPr/>
          <p:nvPr/>
        </p:nvGrpSpPr>
        <p:grpSpPr>
          <a:xfrm>
            <a:off x="-595965" y="-501165"/>
            <a:ext cx="1437575" cy="11289323"/>
            <a:chOff x="0" y="-57150"/>
            <a:chExt cx="378618" cy="2973300"/>
          </a:xfrm>
        </p:grpSpPr>
        <p:sp>
          <p:nvSpPr>
            <p:cNvPr id="567" name="Google Shape;567;p41"/>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568" name="Google Shape;568;p41"/>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9" name="Google Shape;569;p41"/>
          <p:cNvSpPr/>
          <p:nvPr/>
        </p:nvSpPr>
        <p:spPr>
          <a:xfrm>
            <a:off x="12114668" y="-3157079"/>
            <a:ext cx="15827806" cy="6707033"/>
          </a:xfrm>
          <a:custGeom>
            <a:rect b="b" l="l" r="r" t="t"/>
            <a:pathLst>
              <a:path extrusionOk="0" h="6707033" w="15827806">
                <a:moveTo>
                  <a:pt x="0" y="0"/>
                </a:moveTo>
                <a:lnTo>
                  <a:pt x="15827806" y="0"/>
                </a:lnTo>
                <a:lnTo>
                  <a:pt x="15827806" y="6707033"/>
                </a:lnTo>
                <a:lnTo>
                  <a:pt x="0" y="6707033"/>
                </a:lnTo>
                <a:lnTo>
                  <a:pt x="0" y="0"/>
                </a:lnTo>
                <a:close/>
              </a:path>
            </a:pathLst>
          </a:custGeom>
          <a:blipFill rotWithShape="1">
            <a:blip r:embed="rId3">
              <a:alphaModFix/>
            </a:blip>
            <a:stretch>
              <a:fillRect b="0" l="0" r="0" t="0"/>
            </a:stretch>
          </a:blipFill>
          <a:ln>
            <a:noFill/>
          </a:ln>
        </p:spPr>
      </p:sp>
      <p:grpSp>
        <p:nvGrpSpPr>
          <p:cNvPr id="570" name="Google Shape;570;p41"/>
          <p:cNvGrpSpPr/>
          <p:nvPr/>
        </p:nvGrpSpPr>
        <p:grpSpPr>
          <a:xfrm>
            <a:off x="1129475" y="-132148"/>
            <a:ext cx="16029055" cy="4378857"/>
            <a:chOff x="0" y="-57150"/>
            <a:chExt cx="1816200" cy="457800"/>
          </a:xfrm>
        </p:grpSpPr>
        <p:sp>
          <p:nvSpPr>
            <p:cNvPr id="571" name="Google Shape;571;p41"/>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572" name="Google Shape;572;p41"/>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3" name="Google Shape;573;p41"/>
          <p:cNvSpPr txBox="1"/>
          <p:nvPr/>
        </p:nvSpPr>
        <p:spPr>
          <a:xfrm>
            <a:off x="1179795" y="461155"/>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01</a:t>
            </a:r>
            <a:endParaRPr/>
          </a:p>
        </p:txBody>
      </p:sp>
      <p:sp>
        <p:nvSpPr>
          <p:cNvPr id="574" name="Google Shape;574;p41"/>
          <p:cNvSpPr txBox="1"/>
          <p:nvPr/>
        </p:nvSpPr>
        <p:spPr>
          <a:xfrm>
            <a:off x="2623575" y="476125"/>
            <a:ext cx="15201000" cy="22197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180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Export the Trained Model</a:t>
            </a:r>
            <a:endParaRPr b="1" sz="32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Save the trained machine learning model (e.g., RandomForestClassifier) using a serialization library like joblib or pickle.</a:t>
            </a:r>
            <a:endParaRPr b="1" sz="2800">
              <a:solidFill>
                <a:srgbClr val="FFFFFF"/>
              </a:solidFill>
              <a:latin typeface="Calibri"/>
              <a:ea typeface="Calibri"/>
              <a:cs typeface="Calibri"/>
              <a:sym typeface="Calibri"/>
            </a:endParaRPr>
          </a:p>
          <a:p>
            <a:pPr indent="0" lvl="0" marL="457200" rtl="0" algn="l">
              <a:lnSpc>
                <a:spcPct val="115000"/>
              </a:lnSpc>
              <a:spcBef>
                <a:spcPts val="1800"/>
              </a:spcBef>
              <a:spcAft>
                <a:spcPts val="400"/>
              </a:spcAft>
              <a:buNone/>
            </a:pPr>
            <a:r>
              <a:t/>
            </a:r>
            <a:endParaRPr b="1" sz="2800">
              <a:solidFill>
                <a:srgbClr val="FFFFFF"/>
              </a:solidFill>
              <a:latin typeface="Calibri"/>
              <a:ea typeface="Calibri"/>
              <a:cs typeface="Calibri"/>
              <a:sym typeface="Calibri"/>
            </a:endParaRPr>
          </a:p>
        </p:txBody>
      </p:sp>
      <p:pic>
        <p:nvPicPr>
          <p:cNvPr id="575" name="Google Shape;575;p41" title="innomatics logo.png"/>
          <p:cNvPicPr preferRelativeResize="0"/>
          <p:nvPr/>
        </p:nvPicPr>
        <p:blipFill>
          <a:blip r:embed="rId4">
            <a:alphaModFix/>
          </a:blip>
          <a:stretch>
            <a:fillRect/>
          </a:stretch>
        </p:blipFill>
        <p:spPr>
          <a:xfrm>
            <a:off x="13306901" y="8977475"/>
            <a:ext cx="4517675" cy="927325"/>
          </a:xfrm>
          <a:prstGeom prst="rect">
            <a:avLst/>
          </a:prstGeom>
          <a:noFill/>
          <a:ln>
            <a:noFill/>
          </a:ln>
        </p:spPr>
      </p:pic>
      <p:grpSp>
        <p:nvGrpSpPr>
          <p:cNvPr id="576" name="Google Shape;576;p41"/>
          <p:cNvGrpSpPr/>
          <p:nvPr/>
        </p:nvGrpSpPr>
        <p:grpSpPr>
          <a:xfrm>
            <a:off x="1129475" y="4407173"/>
            <a:ext cx="11817469" cy="3226941"/>
            <a:chOff x="0" y="-57150"/>
            <a:chExt cx="1816200" cy="457800"/>
          </a:xfrm>
        </p:grpSpPr>
        <p:sp>
          <p:nvSpPr>
            <p:cNvPr id="577" name="Google Shape;577;p41"/>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578" name="Google Shape;578;p41"/>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9" name="Google Shape;579;p41"/>
          <p:cNvSpPr txBox="1"/>
          <p:nvPr/>
        </p:nvSpPr>
        <p:spPr>
          <a:xfrm>
            <a:off x="1179800" y="4934280"/>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2</a:t>
            </a:r>
            <a:endParaRPr/>
          </a:p>
        </p:txBody>
      </p:sp>
      <p:sp>
        <p:nvSpPr>
          <p:cNvPr id="580" name="Google Shape;580;p41"/>
          <p:cNvSpPr txBox="1"/>
          <p:nvPr/>
        </p:nvSpPr>
        <p:spPr>
          <a:xfrm>
            <a:off x="2534900" y="4934275"/>
            <a:ext cx="10180200" cy="2979900"/>
          </a:xfrm>
          <a:prstGeom prst="rect">
            <a:avLst/>
          </a:prstGeom>
          <a:noFill/>
          <a:ln>
            <a:noFill/>
          </a:ln>
        </p:spPr>
        <p:txBody>
          <a:bodyPr anchorCtr="0" anchor="t" bIns="0" lIns="0" spcFirstLastPara="1" rIns="0" wrap="square" tIns="0">
            <a:spAutoFit/>
          </a:bodyPr>
          <a:lstStyle/>
          <a:p>
            <a:pPr indent="-431800" lvl="0" marL="457200" rtl="0" algn="l">
              <a:lnSpc>
                <a:spcPct val="115000"/>
              </a:lnSpc>
              <a:spcBef>
                <a:spcPts val="1800"/>
              </a:spcBef>
              <a:spcAft>
                <a:spcPts val="0"/>
              </a:spcAft>
              <a:buClr>
                <a:srgbClr val="FFFFFF"/>
              </a:buClr>
              <a:buSzPts val="3200"/>
              <a:buFont typeface="Calibri"/>
              <a:buChar char="●"/>
            </a:pPr>
            <a:r>
              <a:rPr b="1" lang="en-US" sz="3200">
                <a:solidFill>
                  <a:srgbClr val="FFFFFF"/>
                </a:solidFill>
                <a:latin typeface="Calibri"/>
                <a:ea typeface="Calibri"/>
                <a:cs typeface="Calibri"/>
                <a:sym typeface="Calibri"/>
              </a:rPr>
              <a:t>Set Up Deployment Environment</a:t>
            </a:r>
            <a:endParaRPr b="1" sz="32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Prepared the production environment where the model will be hosted(i.e. Hugging Face &amp; Streamlit Application).</a:t>
            </a:r>
            <a:endParaRPr b="1" sz="2800">
              <a:solidFill>
                <a:srgbClr val="FFFFFF"/>
              </a:solidFill>
              <a:latin typeface="Calibri"/>
              <a:ea typeface="Calibri"/>
              <a:cs typeface="Calibri"/>
              <a:sym typeface="Calibri"/>
            </a:endParaRPr>
          </a:p>
          <a:p>
            <a:pPr indent="-406400" lvl="1" marL="914400" rtl="0" algn="l">
              <a:lnSpc>
                <a:spcPct val="115000"/>
              </a:lnSpc>
              <a:spcBef>
                <a:spcPts val="0"/>
              </a:spcBef>
              <a:spcAft>
                <a:spcPts val="0"/>
              </a:spcAft>
              <a:buClr>
                <a:srgbClr val="FFFFFF"/>
              </a:buClr>
              <a:buSzPts val="2800"/>
              <a:buFont typeface="Roboto"/>
              <a:buChar char="○"/>
            </a:pPr>
            <a:r>
              <a:rPr b="1" lang="en-US" sz="2800">
                <a:solidFill>
                  <a:srgbClr val="FFFFFF"/>
                </a:solidFill>
                <a:latin typeface="Calibri"/>
                <a:ea typeface="Calibri"/>
                <a:cs typeface="Calibri"/>
                <a:sym typeface="Calibri"/>
              </a:rPr>
              <a:t>Install all required dependencies (e.g., scikit-learn, pandas, numpy).</a:t>
            </a:r>
            <a:endParaRPr b="1" sz="2800">
              <a:solidFill>
                <a:srgbClr val="FFFFFF"/>
              </a:solidFill>
              <a:latin typeface="Calibri"/>
              <a:ea typeface="Calibri"/>
              <a:cs typeface="Calibri"/>
              <a:sym typeface="Calibri"/>
            </a:endParaRPr>
          </a:p>
          <a:p>
            <a:pPr indent="0" lvl="0" marL="457200" rtl="0" algn="l">
              <a:lnSpc>
                <a:spcPct val="115000"/>
              </a:lnSpc>
              <a:spcBef>
                <a:spcPts val="0"/>
              </a:spcBef>
              <a:spcAft>
                <a:spcPts val="1200"/>
              </a:spcAft>
              <a:buNone/>
            </a:pPr>
            <a:r>
              <a:t/>
            </a:r>
            <a:endParaRPr b="1" sz="2800">
              <a:solidFill>
                <a:srgbClr val="FFFFFF"/>
              </a:solidFill>
              <a:latin typeface="Calibri"/>
              <a:ea typeface="Calibri"/>
              <a:cs typeface="Calibri"/>
              <a:sym typeface="Calibri"/>
            </a:endParaRPr>
          </a:p>
        </p:txBody>
      </p:sp>
      <p:pic>
        <p:nvPicPr>
          <p:cNvPr id="581" name="Google Shape;581;p41" title="Screenshot 2025-09-09 183548.png"/>
          <p:cNvPicPr preferRelativeResize="0"/>
          <p:nvPr/>
        </p:nvPicPr>
        <p:blipFill>
          <a:blip r:embed="rId5">
            <a:alphaModFix/>
          </a:blip>
          <a:stretch>
            <a:fillRect/>
          </a:stretch>
        </p:blipFill>
        <p:spPr>
          <a:xfrm>
            <a:off x="5796475" y="2098250"/>
            <a:ext cx="6695050" cy="1916700"/>
          </a:xfrm>
          <a:prstGeom prst="rect">
            <a:avLst/>
          </a:prstGeom>
          <a:noFill/>
          <a:ln>
            <a:noFill/>
          </a:ln>
        </p:spPr>
      </p:pic>
      <p:pic>
        <p:nvPicPr>
          <p:cNvPr id="582" name="Google Shape;582;p41" title="pngwing.com.png"/>
          <p:cNvPicPr preferRelativeResize="0"/>
          <p:nvPr/>
        </p:nvPicPr>
        <p:blipFill>
          <a:blip r:embed="rId6">
            <a:alphaModFix/>
          </a:blip>
          <a:stretch>
            <a:fillRect/>
          </a:stretch>
        </p:blipFill>
        <p:spPr>
          <a:xfrm>
            <a:off x="13047606" y="5090884"/>
            <a:ext cx="5036257" cy="18595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75"/>
                                        </p:tgtEl>
                                        <p:attrNameLst>
                                          <p:attrName>style.visibility</p:attrName>
                                        </p:attrNameLst>
                                      </p:cBhvr>
                                      <p:to>
                                        <p:strVal val="visible"/>
                                      </p:to>
                                    </p:set>
                                    <p:anim calcmode="lin" valueType="num">
                                      <p:cBhvr additive="base">
                                        <p:cTn dur="1000"/>
                                        <p:tgtEl>
                                          <p:spTgt spid="5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2" presetSubtype="1">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2000"/>
                                        <p:tgtEl>
                                          <p:spTgt spid="5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2000"/>
                                        <p:tgtEl>
                                          <p:spTgt spid="5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2000"/>
                                        <p:tgtEl>
                                          <p:spTgt spid="5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2000"/>
                                        <p:tgtEl>
                                          <p:spTgt spid="581"/>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2000"/>
                                        <p:tgtEl>
                                          <p:spTgt spid="5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2000"/>
                                        <p:tgtEl>
                                          <p:spTgt spid="5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2000"/>
                                        <p:tgtEl>
                                          <p:spTgt spid="580"/>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ppt_w</p:attrName>
                                        </p:attrNameLst>
                                      </p:cBhvr>
                                      <p:tavLst>
                                        <p:tav fmla="" tm="0">
                                          <p:val>
                                            <p:strVal val="0"/>
                                          </p:val>
                                        </p:tav>
                                        <p:tav fmla="" tm="100000">
                                          <p:val>
                                            <p:strVal val="#ppt_w"/>
                                          </p:val>
                                        </p:tav>
                                      </p:tavLst>
                                    </p:anim>
                                    <p:anim calcmode="lin" valueType="num">
                                      <p:cBhvr additive="base">
                                        <p:cTn dur="1000"/>
                                        <p:tgtEl>
                                          <p:spTgt spid="58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108" name="Shape 108"/>
        <p:cNvGrpSpPr/>
        <p:nvPr/>
      </p:nvGrpSpPr>
      <p:grpSpPr>
        <a:xfrm>
          <a:off x="0" y="0"/>
          <a:ext cx="0" cy="0"/>
          <a:chOff x="0" y="0"/>
          <a:chExt cx="0" cy="0"/>
        </a:xfrm>
      </p:grpSpPr>
      <p:sp>
        <p:nvSpPr>
          <p:cNvPr id="109" name="Google Shape;109;p15"/>
          <p:cNvSpPr/>
          <p:nvPr/>
        </p:nvSpPr>
        <p:spPr>
          <a:xfrm rot="1087051">
            <a:off x="3867179" y="-2860807"/>
            <a:ext cx="14566929" cy="5424587"/>
          </a:xfrm>
          <a:custGeom>
            <a:rect b="b" l="l" r="r" t="t"/>
            <a:pathLst>
              <a:path extrusionOk="0" h="5407093" w="12760102">
                <a:moveTo>
                  <a:pt x="0" y="0"/>
                </a:moveTo>
                <a:lnTo>
                  <a:pt x="12760102" y="0"/>
                </a:lnTo>
                <a:lnTo>
                  <a:pt x="12760102" y="5407093"/>
                </a:lnTo>
                <a:lnTo>
                  <a:pt x="0" y="5407093"/>
                </a:lnTo>
                <a:lnTo>
                  <a:pt x="0" y="0"/>
                </a:lnTo>
                <a:close/>
              </a:path>
            </a:pathLst>
          </a:custGeom>
          <a:blipFill rotWithShape="1">
            <a:blip r:embed="rId3">
              <a:alphaModFix/>
            </a:blip>
            <a:stretch>
              <a:fillRect b="0" l="0" r="0" t="0"/>
            </a:stretch>
          </a:blipFill>
          <a:ln>
            <a:noFill/>
          </a:ln>
        </p:spPr>
      </p:sp>
      <p:sp>
        <p:nvSpPr>
          <p:cNvPr id="110" name="Google Shape;110;p15"/>
          <p:cNvSpPr/>
          <p:nvPr/>
        </p:nvSpPr>
        <p:spPr>
          <a:xfrm>
            <a:off x="11431877" y="6332344"/>
            <a:ext cx="12760102" cy="5407093"/>
          </a:xfrm>
          <a:custGeom>
            <a:rect b="b" l="l" r="r" t="t"/>
            <a:pathLst>
              <a:path extrusionOk="0" h="5407093" w="12760102">
                <a:moveTo>
                  <a:pt x="0" y="0"/>
                </a:moveTo>
                <a:lnTo>
                  <a:pt x="12760102" y="0"/>
                </a:lnTo>
                <a:lnTo>
                  <a:pt x="12760102" y="5407093"/>
                </a:lnTo>
                <a:lnTo>
                  <a:pt x="0" y="5407093"/>
                </a:lnTo>
                <a:lnTo>
                  <a:pt x="0" y="0"/>
                </a:lnTo>
                <a:close/>
              </a:path>
            </a:pathLst>
          </a:custGeom>
          <a:blipFill rotWithShape="1">
            <a:blip r:embed="rId3">
              <a:alphaModFix/>
            </a:blip>
            <a:stretch>
              <a:fillRect b="0" l="0" r="0" t="0"/>
            </a:stretch>
          </a:blipFill>
          <a:ln>
            <a:noFill/>
          </a:ln>
        </p:spPr>
      </p:sp>
      <p:pic>
        <p:nvPicPr>
          <p:cNvPr id="111" name="Google Shape;111;p15" title="innomatics logo.png"/>
          <p:cNvPicPr preferRelativeResize="0"/>
          <p:nvPr/>
        </p:nvPicPr>
        <p:blipFill>
          <a:blip r:embed="rId4">
            <a:alphaModFix/>
          </a:blip>
          <a:stretch>
            <a:fillRect/>
          </a:stretch>
        </p:blipFill>
        <p:spPr>
          <a:xfrm>
            <a:off x="13567426" y="9003450"/>
            <a:ext cx="4517675" cy="927325"/>
          </a:xfrm>
          <a:prstGeom prst="rect">
            <a:avLst/>
          </a:prstGeom>
          <a:noFill/>
          <a:ln>
            <a:noFill/>
          </a:ln>
        </p:spPr>
      </p:pic>
      <p:sp>
        <p:nvSpPr>
          <p:cNvPr id="112" name="Google Shape;112;p15"/>
          <p:cNvSpPr txBox="1"/>
          <p:nvPr/>
        </p:nvSpPr>
        <p:spPr>
          <a:xfrm>
            <a:off x="556250" y="492075"/>
            <a:ext cx="6097200" cy="13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500">
                <a:solidFill>
                  <a:schemeClr val="dk1"/>
                </a:solidFill>
                <a:latin typeface="Lato Black"/>
                <a:ea typeface="Lato Black"/>
                <a:cs typeface="Lato Black"/>
                <a:sym typeface="Lato Black"/>
              </a:rPr>
              <a:t>Tools Used</a:t>
            </a:r>
            <a:endParaRPr sz="6500">
              <a:solidFill>
                <a:schemeClr val="dk1"/>
              </a:solidFill>
              <a:latin typeface="Lato Black"/>
              <a:ea typeface="Lato Black"/>
              <a:cs typeface="Lato Black"/>
              <a:sym typeface="Lato Black"/>
            </a:endParaRPr>
          </a:p>
        </p:txBody>
      </p:sp>
      <p:pic>
        <p:nvPicPr>
          <p:cNvPr id="113" name="Google Shape;113;p15" title="pngwing.com.png"/>
          <p:cNvPicPr preferRelativeResize="0"/>
          <p:nvPr/>
        </p:nvPicPr>
        <p:blipFill>
          <a:blip r:embed="rId5">
            <a:alphaModFix/>
          </a:blip>
          <a:stretch>
            <a:fillRect/>
          </a:stretch>
        </p:blipFill>
        <p:spPr>
          <a:xfrm>
            <a:off x="5004981" y="5457484"/>
            <a:ext cx="5036257" cy="1859541"/>
          </a:xfrm>
          <a:prstGeom prst="rect">
            <a:avLst/>
          </a:prstGeom>
          <a:noFill/>
          <a:ln>
            <a:noFill/>
          </a:ln>
        </p:spPr>
      </p:pic>
      <p:pic>
        <p:nvPicPr>
          <p:cNvPr id="114" name="Google Shape;114;p15" title="Daco_2081341.png"/>
          <p:cNvPicPr preferRelativeResize="0"/>
          <p:nvPr/>
        </p:nvPicPr>
        <p:blipFill>
          <a:blip r:embed="rId6">
            <a:alphaModFix/>
          </a:blip>
          <a:stretch>
            <a:fillRect/>
          </a:stretch>
        </p:blipFill>
        <p:spPr>
          <a:xfrm>
            <a:off x="1314774" y="2913125"/>
            <a:ext cx="2646726" cy="1424675"/>
          </a:xfrm>
          <a:prstGeom prst="rect">
            <a:avLst/>
          </a:prstGeom>
          <a:noFill/>
          <a:ln>
            <a:noFill/>
          </a:ln>
        </p:spPr>
      </p:pic>
      <p:pic>
        <p:nvPicPr>
          <p:cNvPr id="115" name="Google Shape;115;p15" title="Streamlit.png"/>
          <p:cNvPicPr preferRelativeResize="0"/>
          <p:nvPr/>
        </p:nvPicPr>
        <p:blipFill>
          <a:blip r:embed="rId7">
            <a:alphaModFix/>
          </a:blip>
          <a:stretch>
            <a:fillRect/>
          </a:stretch>
        </p:blipFill>
        <p:spPr>
          <a:xfrm>
            <a:off x="1893468" y="5248988"/>
            <a:ext cx="2068026" cy="2068026"/>
          </a:xfrm>
          <a:prstGeom prst="rect">
            <a:avLst/>
          </a:prstGeom>
          <a:noFill/>
          <a:ln>
            <a:noFill/>
          </a:ln>
        </p:spPr>
      </p:pic>
      <p:pic>
        <p:nvPicPr>
          <p:cNvPr id="116" name="Google Shape;116;p15"/>
          <p:cNvPicPr preferRelativeResize="0"/>
          <p:nvPr/>
        </p:nvPicPr>
        <p:blipFill>
          <a:blip r:embed="rId8">
            <a:alphaModFix/>
          </a:blip>
          <a:stretch>
            <a:fillRect/>
          </a:stretch>
        </p:blipFill>
        <p:spPr>
          <a:xfrm>
            <a:off x="7598775" y="3292913"/>
            <a:ext cx="4948550" cy="1180224"/>
          </a:xfrm>
          <a:prstGeom prst="rect">
            <a:avLst/>
          </a:prstGeom>
          <a:noFill/>
          <a:ln>
            <a:noFill/>
          </a:ln>
        </p:spPr>
      </p:pic>
      <p:pic>
        <p:nvPicPr>
          <p:cNvPr id="117" name="Google Shape;117;p15"/>
          <p:cNvPicPr preferRelativeResize="0"/>
          <p:nvPr/>
        </p:nvPicPr>
        <p:blipFill>
          <a:blip r:embed="rId9">
            <a:alphaModFix/>
          </a:blip>
          <a:stretch>
            <a:fillRect/>
          </a:stretch>
        </p:blipFill>
        <p:spPr>
          <a:xfrm>
            <a:off x="4436350" y="2459638"/>
            <a:ext cx="2687584" cy="2665187"/>
          </a:xfrm>
          <a:prstGeom prst="rect">
            <a:avLst/>
          </a:prstGeom>
          <a:noFill/>
          <a:ln>
            <a:noFill/>
          </a:ln>
        </p:spPr>
      </p:pic>
      <p:pic>
        <p:nvPicPr>
          <p:cNvPr id="118" name="Google Shape;118;p15"/>
          <p:cNvPicPr preferRelativeResize="0"/>
          <p:nvPr/>
        </p:nvPicPr>
        <p:blipFill>
          <a:blip r:embed="rId10">
            <a:alphaModFix/>
          </a:blip>
          <a:stretch>
            <a:fillRect/>
          </a:stretch>
        </p:blipFill>
        <p:spPr>
          <a:xfrm>
            <a:off x="10421600" y="5692888"/>
            <a:ext cx="3987350" cy="1180250"/>
          </a:xfrm>
          <a:prstGeom prst="rect">
            <a:avLst/>
          </a:prstGeom>
          <a:noFill/>
          <a:ln>
            <a:noFill/>
          </a:ln>
        </p:spPr>
      </p:pic>
      <p:pic>
        <p:nvPicPr>
          <p:cNvPr id="119" name="Google Shape;119;p15"/>
          <p:cNvPicPr preferRelativeResize="0"/>
          <p:nvPr/>
        </p:nvPicPr>
        <p:blipFill>
          <a:blip r:embed="rId11">
            <a:alphaModFix/>
          </a:blip>
          <a:stretch>
            <a:fillRect/>
          </a:stretch>
        </p:blipFill>
        <p:spPr>
          <a:xfrm>
            <a:off x="13022175" y="3565075"/>
            <a:ext cx="4517675" cy="9080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800"/>
                                        <p:tgtEl>
                                          <p:spTgt spid="11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586" name="Shape 586"/>
        <p:cNvGrpSpPr/>
        <p:nvPr/>
      </p:nvGrpSpPr>
      <p:grpSpPr>
        <a:xfrm>
          <a:off x="0" y="0"/>
          <a:ext cx="0" cy="0"/>
          <a:chOff x="0" y="0"/>
          <a:chExt cx="0" cy="0"/>
        </a:xfrm>
      </p:grpSpPr>
      <p:sp>
        <p:nvSpPr>
          <p:cNvPr id="587" name="Google Shape;587;p42"/>
          <p:cNvSpPr/>
          <p:nvPr/>
        </p:nvSpPr>
        <p:spPr>
          <a:xfrm flipH="1" rot="-2119258">
            <a:off x="-2263694" y="8326801"/>
            <a:ext cx="12745619" cy="5400956"/>
          </a:xfrm>
          <a:custGeom>
            <a:rect b="b" l="l" r="r" t="t"/>
            <a:pathLst>
              <a:path extrusionOk="0" h="5407093" w="12760102">
                <a:moveTo>
                  <a:pt x="12760102" y="0"/>
                </a:moveTo>
                <a:lnTo>
                  <a:pt x="0" y="0"/>
                </a:lnTo>
                <a:lnTo>
                  <a:pt x="0" y="5407093"/>
                </a:lnTo>
                <a:lnTo>
                  <a:pt x="12760102" y="5407093"/>
                </a:lnTo>
                <a:lnTo>
                  <a:pt x="12760102" y="0"/>
                </a:lnTo>
                <a:close/>
              </a:path>
            </a:pathLst>
          </a:custGeom>
          <a:blipFill rotWithShape="1">
            <a:blip r:embed="rId3">
              <a:alphaModFix/>
            </a:blip>
            <a:stretch>
              <a:fillRect b="0" l="0" r="0" t="0"/>
            </a:stretch>
          </a:blipFill>
          <a:ln>
            <a:noFill/>
          </a:ln>
        </p:spPr>
      </p:sp>
      <p:grpSp>
        <p:nvGrpSpPr>
          <p:cNvPr id="588" name="Google Shape;588;p42"/>
          <p:cNvGrpSpPr/>
          <p:nvPr/>
        </p:nvGrpSpPr>
        <p:grpSpPr>
          <a:xfrm>
            <a:off x="-595965" y="-501165"/>
            <a:ext cx="1437575" cy="11289323"/>
            <a:chOff x="0" y="-57150"/>
            <a:chExt cx="378618" cy="2973300"/>
          </a:xfrm>
        </p:grpSpPr>
        <p:sp>
          <p:nvSpPr>
            <p:cNvPr id="589" name="Google Shape;589;p42"/>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590" name="Google Shape;590;p42"/>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1" name="Google Shape;591;p42"/>
          <p:cNvSpPr/>
          <p:nvPr/>
        </p:nvSpPr>
        <p:spPr>
          <a:xfrm>
            <a:off x="12114668" y="-3157079"/>
            <a:ext cx="15827806" cy="6707033"/>
          </a:xfrm>
          <a:custGeom>
            <a:rect b="b" l="l" r="r" t="t"/>
            <a:pathLst>
              <a:path extrusionOk="0" h="6707033" w="15827806">
                <a:moveTo>
                  <a:pt x="0" y="0"/>
                </a:moveTo>
                <a:lnTo>
                  <a:pt x="15827806" y="0"/>
                </a:lnTo>
                <a:lnTo>
                  <a:pt x="15827806" y="6707033"/>
                </a:lnTo>
                <a:lnTo>
                  <a:pt x="0" y="6707033"/>
                </a:lnTo>
                <a:lnTo>
                  <a:pt x="0" y="0"/>
                </a:lnTo>
                <a:close/>
              </a:path>
            </a:pathLst>
          </a:custGeom>
          <a:blipFill rotWithShape="1">
            <a:blip r:embed="rId3">
              <a:alphaModFix/>
            </a:blip>
            <a:stretch>
              <a:fillRect b="0" l="0" r="0" t="0"/>
            </a:stretch>
          </a:blipFill>
          <a:ln>
            <a:noFill/>
          </a:ln>
        </p:spPr>
      </p:sp>
      <p:grpSp>
        <p:nvGrpSpPr>
          <p:cNvPr id="592" name="Google Shape;592;p42"/>
          <p:cNvGrpSpPr/>
          <p:nvPr/>
        </p:nvGrpSpPr>
        <p:grpSpPr>
          <a:xfrm>
            <a:off x="1085350" y="-845325"/>
            <a:ext cx="16117322" cy="9677526"/>
            <a:chOff x="0" y="-57150"/>
            <a:chExt cx="1816200" cy="457800"/>
          </a:xfrm>
        </p:grpSpPr>
        <p:sp>
          <p:nvSpPr>
            <p:cNvPr id="593" name="Google Shape;593;p42"/>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594" name="Google Shape;594;p42"/>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5" name="Google Shape;595;p42"/>
          <p:cNvSpPr txBox="1"/>
          <p:nvPr/>
        </p:nvSpPr>
        <p:spPr>
          <a:xfrm>
            <a:off x="1376350" y="649550"/>
            <a:ext cx="12409500" cy="615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US" sz="4000" u="sng">
                <a:solidFill>
                  <a:schemeClr val="hlink"/>
                </a:solidFill>
                <a:latin typeface="Calibri"/>
                <a:ea typeface="Calibri"/>
                <a:cs typeface="Calibri"/>
                <a:sym typeface="Calibri"/>
                <a:hlinkClick r:id="rId4"/>
              </a:rPr>
              <a:t>AQI Predictor Sreamlit Application</a:t>
            </a:r>
            <a:endParaRPr b="1" sz="4000">
              <a:solidFill>
                <a:srgbClr val="FFFFFF"/>
              </a:solidFill>
              <a:latin typeface="Calibri"/>
              <a:ea typeface="Calibri"/>
              <a:cs typeface="Calibri"/>
              <a:sym typeface="Calibri"/>
            </a:endParaRPr>
          </a:p>
        </p:txBody>
      </p:sp>
      <p:pic>
        <p:nvPicPr>
          <p:cNvPr id="596" name="Google Shape;596;p42" title="innomatics logo.png"/>
          <p:cNvPicPr preferRelativeResize="0"/>
          <p:nvPr/>
        </p:nvPicPr>
        <p:blipFill>
          <a:blip r:embed="rId5">
            <a:alphaModFix/>
          </a:blip>
          <a:stretch>
            <a:fillRect/>
          </a:stretch>
        </p:blipFill>
        <p:spPr>
          <a:xfrm>
            <a:off x="13306901" y="8977475"/>
            <a:ext cx="4517675" cy="927325"/>
          </a:xfrm>
          <a:prstGeom prst="rect">
            <a:avLst/>
          </a:prstGeom>
          <a:noFill/>
          <a:ln>
            <a:noFill/>
          </a:ln>
        </p:spPr>
      </p:pic>
      <p:pic>
        <p:nvPicPr>
          <p:cNvPr id="597" name="Google Shape;597;p42"/>
          <p:cNvPicPr preferRelativeResize="0"/>
          <p:nvPr/>
        </p:nvPicPr>
        <p:blipFill>
          <a:blip r:embed="rId6">
            <a:alphaModFix/>
          </a:blip>
          <a:stretch>
            <a:fillRect/>
          </a:stretch>
        </p:blipFill>
        <p:spPr>
          <a:xfrm>
            <a:off x="6922050" y="2263388"/>
            <a:ext cx="4443900" cy="5760200"/>
          </a:xfrm>
          <a:prstGeom prst="rect">
            <a:avLst/>
          </a:prstGeom>
          <a:noFill/>
          <a:ln>
            <a:noFill/>
          </a:ln>
        </p:spPr>
      </p:pic>
      <p:sp>
        <p:nvSpPr>
          <p:cNvPr id="598" name="Google Shape;598;p42"/>
          <p:cNvSpPr txBox="1"/>
          <p:nvPr/>
        </p:nvSpPr>
        <p:spPr>
          <a:xfrm>
            <a:off x="1376350" y="1358525"/>
            <a:ext cx="12783000" cy="811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b="1" sz="3500">
              <a:solidFill>
                <a:srgbClr val="FFFF00"/>
              </a:solidFill>
              <a:latin typeface="Calibri"/>
              <a:ea typeface="Calibri"/>
              <a:cs typeface="Calibri"/>
              <a:sym typeface="Calibri"/>
            </a:endParaRPr>
          </a:p>
          <a:p>
            <a:pPr indent="0" lvl="0" marL="0" rtl="0" algn="l">
              <a:lnSpc>
                <a:spcPct val="115000"/>
              </a:lnSpc>
              <a:spcBef>
                <a:spcPts val="0"/>
              </a:spcBef>
              <a:spcAft>
                <a:spcPts val="0"/>
              </a:spcAft>
              <a:buNone/>
            </a:pPr>
            <a:r>
              <a:rPr b="1" lang="en-US" sz="3500">
                <a:solidFill>
                  <a:srgbClr val="FFFF00"/>
                </a:solidFill>
                <a:latin typeface="Calibri"/>
                <a:ea typeface="Calibri"/>
                <a:cs typeface="Calibri"/>
                <a:sym typeface="Calibri"/>
              </a:rPr>
              <a:t>Scan this QR code to explore the live AQI Predictor Pro web app.</a:t>
            </a:r>
            <a:endParaRPr b="1" sz="3500">
              <a:solidFill>
                <a:srgbClr val="FFFF00"/>
              </a:solidFill>
              <a:latin typeface="Calibri"/>
              <a:ea typeface="Calibri"/>
              <a:cs typeface="Calibri"/>
              <a:sym typeface="Calibri"/>
            </a:endParaRPr>
          </a:p>
          <a:p>
            <a:pPr indent="0" lvl="0" marL="0" rtl="0" algn="l">
              <a:spcBef>
                <a:spcPts val="0"/>
              </a:spcBef>
              <a:spcAft>
                <a:spcPts val="0"/>
              </a:spcAft>
              <a:buNone/>
            </a:pPr>
            <a:r>
              <a:t/>
            </a:r>
            <a:endParaRPr b="1" sz="3500">
              <a:solidFill>
                <a:srgbClr val="FFFF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1000"/>
                                        <p:tgtEl>
                                          <p:spTgt spid="5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1000"/>
                                        <p:tgtEl>
                                          <p:spTgt spid="58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592"/>
                                        </p:tgtEl>
                                        <p:attrNameLst>
                                          <p:attrName>style.visibility</p:attrName>
                                        </p:attrNameLst>
                                      </p:cBhvr>
                                      <p:to>
                                        <p:strVal val="visible"/>
                                      </p:to>
                                    </p:set>
                                    <p:anim calcmode="lin" valueType="num">
                                      <p:cBhvr additive="base">
                                        <p:cTn dur="2000"/>
                                        <p:tgtEl>
                                          <p:spTgt spid="5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95"/>
                                        </p:tgtEl>
                                        <p:attrNameLst>
                                          <p:attrName>style.visibility</p:attrName>
                                        </p:attrNameLst>
                                      </p:cBhvr>
                                      <p:to>
                                        <p:strVal val="visible"/>
                                      </p:to>
                                    </p:set>
                                    <p:anim calcmode="lin" valueType="num">
                                      <p:cBhvr additive="base">
                                        <p:cTn dur="1000"/>
                                        <p:tgtEl>
                                          <p:spTgt spid="5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98"/>
                                        </p:tgtEl>
                                        <p:attrNameLst>
                                          <p:attrName>style.visibility</p:attrName>
                                        </p:attrNameLst>
                                      </p:cBhvr>
                                      <p:to>
                                        <p:strVal val="visible"/>
                                      </p:to>
                                    </p:set>
                                    <p:anim calcmode="lin" valueType="num">
                                      <p:cBhvr additive="base">
                                        <p:cTn dur="1000"/>
                                        <p:tgtEl>
                                          <p:spTgt spid="598"/>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597"/>
                                        </p:tgtEl>
                                        <p:attrNameLst>
                                          <p:attrName>style.visibility</p:attrName>
                                        </p:attrNameLst>
                                      </p:cBhvr>
                                      <p:to>
                                        <p:strVal val="visible"/>
                                      </p:to>
                                    </p:set>
                                    <p:anim calcmode="lin" valueType="num">
                                      <p:cBhvr additive="base">
                                        <p:cTn dur="1000"/>
                                        <p:tgtEl>
                                          <p:spTgt spid="597"/>
                                        </p:tgtEl>
                                        <p:attrNameLst>
                                          <p:attrName>ppt_w</p:attrName>
                                        </p:attrNameLst>
                                      </p:cBhvr>
                                      <p:tavLst>
                                        <p:tav fmla="" tm="0">
                                          <p:val>
                                            <p:strVal val="0"/>
                                          </p:val>
                                        </p:tav>
                                        <p:tav fmla="" tm="100000">
                                          <p:val>
                                            <p:strVal val="#ppt_w"/>
                                          </p:val>
                                        </p:tav>
                                      </p:tavLst>
                                    </p:anim>
                                    <p:anim calcmode="lin" valueType="num">
                                      <p:cBhvr additive="base">
                                        <p:cTn dur="1000"/>
                                        <p:tgtEl>
                                          <p:spTgt spid="5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602" name="Shape 602"/>
        <p:cNvGrpSpPr/>
        <p:nvPr/>
      </p:nvGrpSpPr>
      <p:grpSpPr>
        <a:xfrm>
          <a:off x="0" y="0"/>
          <a:ext cx="0" cy="0"/>
          <a:chOff x="0" y="0"/>
          <a:chExt cx="0" cy="0"/>
        </a:xfrm>
      </p:grpSpPr>
      <p:sp>
        <p:nvSpPr>
          <p:cNvPr id="603" name="Google Shape;603;p43"/>
          <p:cNvSpPr/>
          <p:nvPr/>
        </p:nvSpPr>
        <p:spPr>
          <a:xfrm rot="762920">
            <a:off x="1427114" y="-1946614"/>
            <a:ext cx="15433780" cy="6540064"/>
          </a:xfrm>
          <a:custGeom>
            <a:rect b="b" l="l" r="r" t="t"/>
            <a:pathLst>
              <a:path extrusionOk="0" h="6543255" w="15441309">
                <a:moveTo>
                  <a:pt x="0" y="0"/>
                </a:moveTo>
                <a:lnTo>
                  <a:pt x="15441308" y="0"/>
                </a:lnTo>
                <a:lnTo>
                  <a:pt x="15441308" y="6543255"/>
                </a:lnTo>
                <a:lnTo>
                  <a:pt x="0" y="6543255"/>
                </a:lnTo>
                <a:lnTo>
                  <a:pt x="0" y="0"/>
                </a:lnTo>
                <a:close/>
              </a:path>
            </a:pathLst>
          </a:custGeom>
          <a:blipFill rotWithShape="1">
            <a:blip r:embed="rId3">
              <a:alphaModFix/>
            </a:blip>
            <a:stretch>
              <a:fillRect b="0" l="0" r="0" t="0"/>
            </a:stretch>
          </a:blipFill>
          <a:ln>
            <a:noFill/>
          </a:ln>
        </p:spPr>
      </p:sp>
      <p:sp>
        <p:nvSpPr>
          <p:cNvPr id="604" name="Google Shape;604;p43"/>
          <p:cNvSpPr txBox="1"/>
          <p:nvPr/>
        </p:nvSpPr>
        <p:spPr>
          <a:xfrm>
            <a:off x="4414618" y="3749097"/>
            <a:ext cx="9445800" cy="2462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7400"/>
              <a:buFont typeface="Arial"/>
              <a:buNone/>
            </a:pPr>
            <a:r>
              <a:rPr lang="en-US" sz="8000">
                <a:solidFill>
                  <a:srgbClr val="343434"/>
                </a:solidFill>
                <a:latin typeface="Libre Baskerville"/>
                <a:ea typeface="Libre Baskerville"/>
                <a:cs typeface="Libre Baskerville"/>
                <a:sym typeface="Libre Baskerville"/>
              </a:rPr>
              <a:t>Any</a:t>
            </a:r>
            <a:endParaRPr sz="8000">
              <a:solidFill>
                <a:srgbClr val="343434"/>
              </a:solidFill>
              <a:latin typeface="Libre Baskerville"/>
              <a:ea typeface="Libre Baskerville"/>
              <a:cs typeface="Libre Baskerville"/>
              <a:sym typeface="Libre Baskerville"/>
            </a:endParaRPr>
          </a:p>
          <a:p>
            <a:pPr indent="0" lvl="0" marL="0" rtl="0" algn="ctr">
              <a:spcBef>
                <a:spcPts val="0"/>
              </a:spcBef>
              <a:spcAft>
                <a:spcPts val="0"/>
              </a:spcAft>
              <a:buSzPts val="7400"/>
              <a:buNone/>
            </a:pPr>
            <a:r>
              <a:rPr lang="en-US" sz="8000">
                <a:solidFill>
                  <a:srgbClr val="343434"/>
                </a:solidFill>
                <a:latin typeface="Libre Baskerville"/>
                <a:ea typeface="Libre Baskerville"/>
                <a:cs typeface="Libre Baskerville"/>
                <a:sym typeface="Libre Baskerville"/>
              </a:rPr>
              <a:t>Questions?</a:t>
            </a:r>
            <a:endParaRPr b="1" sz="8000">
              <a:solidFill>
                <a:srgbClr val="343434"/>
              </a:solidFill>
              <a:latin typeface="Libre Baskerville"/>
              <a:ea typeface="Libre Baskerville"/>
              <a:cs typeface="Libre Baskerville"/>
              <a:sym typeface="Libre Baskerville"/>
            </a:endParaRPr>
          </a:p>
        </p:txBody>
      </p:sp>
      <p:sp>
        <p:nvSpPr>
          <p:cNvPr id="605" name="Google Shape;605;p43"/>
          <p:cNvSpPr txBox="1"/>
          <p:nvPr/>
        </p:nvSpPr>
        <p:spPr>
          <a:xfrm>
            <a:off x="6660997" y="8911970"/>
            <a:ext cx="4965900" cy="358200"/>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0" i="0" lang="en-US" sz="2400" u="none" cap="none" strike="noStrike">
                <a:solidFill>
                  <a:srgbClr val="F2F7FA"/>
                </a:solidFill>
                <a:latin typeface="Arial"/>
                <a:ea typeface="Arial"/>
                <a:cs typeface="Arial"/>
                <a:sym typeface="Arial"/>
              </a:rPr>
              <a:t>hello@reallygreatsite.com</a:t>
            </a:r>
            <a:endParaRPr/>
          </a:p>
        </p:txBody>
      </p:sp>
      <p:pic>
        <p:nvPicPr>
          <p:cNvPr id="606" name="Google Shape;606;p43" title="innomatics logo.png"/>
          <p:cNvPicPr preferRelativeResize="0"/>
          <p:nvPr/>
        </p:nvPicPr>
        <p:blipFill>
          <a:blip r:embed="rId4">
            <a:alphaModFix/>
          </a:blip>
          <a:stretch>
            <a:fillRect/>
          </a:stretch>
        </p:blipFill>
        <p:spPr>
          <a:xfrm>
            <a:off x="13306901" y="8977475"/>
            <a:ext cx="4517675" cy="92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2000"/>
                                        <p:tgtEl>
                                          <p:spTgt spid="603"/>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ppt_w</p:attrName>
                                        </p:attrNameLst>
                                      </p:cBhvr>
                                      <p:tavLst>
                                        <p:tav fmla="" tm="0">
                                          <p:val>
                                            <p:strVal val="0"/>
                                          </p:val>
                                        </p:tav>
                                        <p:tav fmla="" tm="100000">
                                          <p:val>
                                            <p:strVal val="#ppt_w"/>
                                          </p:val>
                                        </p:tav>
                                      </p:tavLst>
                                    </p:anim>
                                    <p:anim calcmode="lin" valueType="num">
                                      <p:cBhvr additive="base">
                                        <p:cTn dur="1000"/>
                                        <p:tgtEl>
                                          <p:spTgt spid="60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610" name="Shape 610"/>
        <p:cNvGrpSpPr/>
        <p:nvPr/>
      </p:nvGrpSpPr>
      <p:grpSpPr>
        <a:xfrm>
          <a:off x="0" y="0"/>
          <a:ext cx="0" cy="0"/>
          <a:chOff x="0" y="0"/>
          <a:chExt cx="0" cy="0"/>
        </a:xfrm>
      </p:grpSpPr>
      <p:sp>
        <p:nvSpPr>
          <p:cNvPr id="611" name="Google Shape;611;p44"/>
          <p:cNvSpPr/>
          <p:nvPr/>
        </p:nvSpPr>
        <p:spPr>
          <a:xfrm rot="760705">
            <a:off x="1423346" y="-1948290"/>
            <a:ext cx="15441309" cy="6543255"/>
          </a:xfrm>
          <a:custGeom>
            <a:rect b="b" l="l" r="r" t="t"/>
            <a:pathLst>
              <a:path extrusionOk="0" h="6543255" w="15441309">
                <a:moveTo>
                  <a:pt x="0" y="0"/>
                </a:moveTo>
                <a:lnTo>
                  <a:pt x="15441308" y="0"/>
                </a:lnTo>
                <a:lnTo>
                  <a:pt x="15441308" y="6543255"/>
                </a:lnTo>
                <a:lnTo>
                  <a:pt x="0" y="6543255"/>
                </a:lnTo>
                <a:lnTo>
                  <a:pt x="0" y="0"/>
                </a:lnTo>
                <a:close/>
              </a:path>
            </a:pathLst>
          </a:custGeom>
          <a:blipFill rotWithShape="1">
            <a:blip r:embed="rId3">
              <a:alphaModFix/>
            </a:blip>
            <a:stretch>
              <a:fillRect b="0" l="0" r="0" t="0"/>
            </a:stretch>
          </a:blipFill>
          <a:ln>
            <a:noFill/>
          </a:ln>
        </p:spPr>
      </p:sp>
      <p:sp>
        <p:nvSpPr>
          <p:cNvPr id="612" name="Google Shape;612;p44"/>
          <p:cNvSpPr txBox="1"/>
          <p:nvPr/>
        </p:nvSpPr>
        <p:spPr>
          <a:xfrm>
            <a:off x="1372393" y="3963047"/>
            <a:ext cx="9445800" cy="2788800"/>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9339" u="none" cap="none" strike="noStrike">
                <a:solidFill>
                  <a:srgbClr val="343434"/>
                </a:solidFill>
                <a:latin typeface="Libre Baskerville"/>
                <a:ea typeface="Libre Baskerville"/>
                <a:cs typeface="Libre Baskerville"/>
                <a:sym typeface="Libre Baskerville"/>
              </a:rPr>
              <a:t>THANK </a:t>
            </a:r>
            <a:endParaRPr b="1" i="0" sz="9339" u="none" cap="none" strike="noStrike">
              <a:solidFill>
                <a:srgbClr val="343434"/>
              </a:solidFill>
              <a:latin typeface="Libre Baskerville"/>
              <a:ea typeface="Libre Baskerville"/>
              <a:cs typeface="Libre Baskerville"/>
              <a:sym typeface="Libre Baskerville"/>
            </a:endParaRPr>
          </a:p>
          <a:p>
            <a:pPr indent="0" lvl="0" marL="0" marR="0" rtl="0" algn="ctr">
              <a:lnSpc>
                <a:spcPct val="97001"/>
              </a:lnSpc>
              <a:spcBef>
                <a:spcPts val="0"/>
              </a:spcBef>
              <a:spcAft>
                <a:spcPts val="0"/>
              </a:spcAft>
              <a:buNone/>
            </a:pPr>
            <a:r>
              <a:rPr b="1" i="0" lang="en-US" sz="9339" u="none" cap="none" strike="noStrike">
                <a:solidFill>
                  <a:srgbClr val="343434"/>
                </a:solidFill>
                <a:latin typeface="Libre Baskerville"/>
                <a:ea typeface="Libre Baskerville"/>
                <a:cs typeface="Libre Baskerville"/>
                <a:sym typeface="Libre Baskerville"/>
              </a:rPr>
              <a:t>YOU!</a:t>
            </a:r>
            <a:endParaRPr>
              <a:latin typeface="Libre Baskerville"/>
              <a:ea typeface="Libre Baskerville"/>
              <a:cs typeface="Libre Baskerville"/>
              <a:sym typeface="Libre Baskerville"/>
            </a:endParaRPr>
          </a:p>
        </p:txBody>
      </p:sp>
      <p:sp>
        <p:nvSpPr>
          <p:cNvPr id="613" name="Google Shape;613;p44"/>
          <p:cNvSpPr txBox="1"/>
          <p:nvPr/>
        </p:nvSpPr>
        <p:spPr>
          <a:xfrm>
            <a:off x="6660997" y="8911970"/>
            <a:ext cx="4966006" cy="346330"/>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0" i="0" lang="en-US" sz="2400" u="none" cap="none" strike="noStrike">
                <a:solidFill>
                  <a:srgbClr val="F2F7FA"/>
                </a:solidFill>
                <a:latin typeface="Arial"/>
                <a:ea typeface="Arial"/>
                <a:cs typeface="Arial"/>
                <a:sym typeface="Arial"/>
              </a:rPr>
              <a:t>hello@reallygreatsite.com</a:t>
            </a:r>
            <a:endParaRPr/>
          </a:p>
        </p:txBody>
      </p:sp>
      <p:pic>
        <p:nvPicPr>
          <p:cNvPr id="614" name="Google Shape;614;p44" title="handshake.png"/>
          <p:cNvPicPr preferRelativeResize="0"/>
          <p:nvPr/>
        </p:nvPicPr>
        <p:blipFill>
          <a:blip r:embed="rId4">
            <a:alphaModFix/>
          </a:blip>
          <a:stretch>
            <a:fillRect/>
          </a:stretch>
        </p:blipFill>
        <p:spPr>
          <a:xfrm>
            <a:off x="10818200" y="3075812"/>
            <a:ext cx="7103924" cy="5087075"/>
          </a:xfrm>
          <a:prstGeom prst="rect">
            <a:avLst/>
          </a:prstGeom>
          <a:noFill/>
          <a:ln>
            <a:noFill/>
          </a:ln>
        </p:spPr>
      </p:pic>
      <p:pic>
        <p:nvPicPr>
          <p:cNvPr id="615" name="Google Shape;615;p44" title="innomatics logo.png"/>
          <p:cNvPicPr preferRelativeResize="0"/>
          <p:nvPr/>
        </p:nvPicPr>
        <p:blipFill>
          <a:blip r:embed="rId5">
            <a:alphaModFix/>
          </a:blip>
          <a:stretch>
            <a:fillRect/>
          </a:stretch>
        </p:blipFill>
        <p:spPr>
          <a:xfrm>
            <a:off x="13306901" y="8977475"/>
            <a:ext cx="4517675" cy="92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1000"/>
                                        <p:tgtEl>
                                          <p:spTgt spid="61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1000"/>
                                        <p:tgtEl>
                                          <p:spTgt spid="612"/>
                                        </p:tgtEl>
                                        <p:attrNameLst>
                                          <p:attrName>ppt_w</p:attrName>
                                        </p:attrNameLst>
                                      </p:cBhvr>
                                      <p:tavLst>
                                        <p:tav fmla="" tm="0">
                                          <p:val>
                                            <p:strVal val="0"/>
                                          </p:val>
                                        </p:tav>
                                        <p:tav fmla="" tm="100000">
                                          <p:val>
                                            <p:strVal val="#ppt_w"/>
                                          </p:val>
                                        </p:tav>
                                      </p:tavLst>
                                    </p:anim>
                                    <p:anim calcmode="lin" valueType="num">
                                      <p:cBhvr additive="base">
                                        <p:cTn dur="1000"/>
                                        <p:tgtEl>
                                          <p:spTgt spid="612"/>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2000"/>
                                        <p:tgtEl>
                                          <p:spTgt spid="614"/>
                                        </p:tgtEl>
                                        <p:attrNameLst>
                                          <p:attrName>ppt_w</p:attrName>
                                        </p:attrNameLst>
                                      </p:cBhvr>
                                      <p:tavLst>
                                        <p:tav fmla="" tm="0">
                                          <p:val>
                                            <p:strVal val="0"/>
                                          </p:val>
                                        </p:tav>
                                        <p:tav fmla="" tm="100000">
                                          <p:val>
                                            <p:strVal val="#ppt_w"/>
                                          </p:val>
                                        </p:tav>
                                      </p:tavLst>
                                    </p:anim>
                                    <p:anim calcmode="lin" valueType="num">
                                      <p:cBhvr additive="base">
                                        <p:cTn dur="2000"/>
                                        <p:tgtEl>
                                          <p:spTgt spid="6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123" name="Shape 123"/>
        <p:cNvGrpSpPr/>
        <p:nvPr/>
      </p:nvGrpSpPr>
      <p:grpSpPr>
        <a:xfrm>
          <a:off x="0" y="0"/>
          <a:ext cx="0" cy="0"/>
          <a:chOff x="0" y="0"/>
          <a:chExt cx="0" cy="0"/>
        </a:xfrm>
      </p:grpSpPr>
      <p:sp>
        <p:nvSpPr>
          <p:cNvPr id="124" name="Google Shape;124;p16"/>
          <p:cNvSpPr/>
          <p:nvPr/>
        </p:nvSpPr>
        <p:spPr>
          <a:xfrm rot="1087051">
            <a:off x="3867179" y="-2860807"/>
            <a:ext cx="14566929" cy="5424587"/>
          </a:xfrm>
          <a:custGeom>
            <a:rect b="b" l="l" r="r" t="t"/>
            <a:pathLst>
              <a:path extrusionOk="0" h="5407093" w="12760102">
                <a:moveTo>
                  <a:pt x="0" y="0"/>
                </a:moveTo>
                <a:lnTo>
                  <a:pt x="12760102" y="0"/>
                </a:lnTo>
                <a:lnTo>
                  <a:pt x="12760102" y="5407093"/>
                </a:lnTo>
                <a:lnTo>
                  <a:pt x="0" y="5407093"/>
                </a:lnTo>
                <a:lnTo>
                  <a:pt x="0" y="0"/>
                </a:lnTo>
                <a:close/>
              </a:path>
            </a:pathLst>
          </a:custGeom>
          <a:blipFill rotWithShape="1">
            <a:blip r:embed="rId3">
              <a:alphaModFix/>
            </a:blip>
            <a:stretch>
              <a:fillRect b="0" l="0" r="0" t="0"/>
            </a:stretch>
          </a:blipFill>
          <a:ln>
            <a:noFill/>
          </a:ln>
        </p:spPr>
      </p:sp>
      <p:sp>
        <p:nvSpPr>
          <p:cNvPr id="125" name="Google Shape;125;p16"/>
          <p:cNvSpPr/>
          <p:nvPr/>
        </p:nvSpPr>
        <p:spPr>
          <a:xfrm>
            <a:off x="11431877" y="6332344"/>
            <a:ext cx="12760102" cy="5407093"/>
          </a:xfrm>
          <a:custGeom>
            <a:rect b="b" l="l" r="r" t="t"/>
            <a:pathLst>
              <a:path extrusionOk="0" h="5407093" w="12760102">
                <a:moveTo>
                  <a:pt x="0" y="0"/>
                </a:moveTo>
                <a:lnTo>
                  <a:pt x="12760102" y="0"/>
                </a:lnTo>
                <a:lnTo>
                  <a:pt x="12760102" y="5407093"/>
                </a:lnTo>
                <a:lnTo>
                  <a:pt x="0" y="5407093"/>
                </a:lnTo>
                <a:lnTo>
                  <a:pt x="0" y="0"/>
                </a:lnTo>
                <a:close/>
              </a:path>
            </a:pathLst>
          </a:custGeom>
          <a:blipFill rotWithShape="1">
            <a:blip r:embed="rId3">
              <a:alphaModFix/>
            </a:blip>
            <a:stretch>
              <a:fillRect b="0" l="0" r="0" t="0"/>
            </a:stretch>
          </a:blipFill>
          <a:ln>
            <a:noFill/>
          </a:ln>
        </p:spPr>
      </p:sp>
      <p:sp>
        <p:nvSpPr>
          <p:cNvPr id="126" name="Google Shape;126;p16"/>
          <p:cNvSpPr txBox="1"/>
          <p:nvPr/>
        </p:nvSpPr>
        <p:spPr>
          <a:xfrm>
            <a:off x="370075" y="257625"/>
            <a:ext cx="8403900" cy="1045200"/>
          </a:xfrm>
          <a:prstGeom prst="rect">
            <a:avLst/>
          </a:prstGeom>
          <a:noFill/>
          <a:ln>
            <a:noFill/>
          </a:ln>
        </p:spPr>
        <p:txBody>
          <a:bodyPr anchorCtr="0" anchor="t" bIns="0" lIns="0" spcFirstLastPara="1" rIns="0" wrap="square" tIns="0">
            <a:spAutoFit/>
          </a:bodyPr>
          <a:lstStyle/>
          <a:p>
            <a:pPr indent="0" lvl="0" marL="0" marR="0" rtl="0" algn="l">
              <a:lnSpc>
                <a:spcPct val="97001"/>
              </a:lnSpc>
              <a:spcBef>
                <a:spcPts val="0"/>
              </a:spcBef>
              <a:spcAft>
                <a:spcPts val="0"/>
              </a:spcAft>
              <a:buNone/>
            </a:pPr>
            <a:r>
              <a:rPr lang="en-US" sz="7000">
                <a:solidFill>
                  <a:srgbClr val="343434"/>
                </a:solidFill>
                <a:latin typeface="Lato Black"/>
                <a:ea typeface="Lato Black"/>
                <a:cs typeface="Lato Black"/>
                <a:sym typeface="Lato Black"/>
              </a:rPr>
              <a:t>ML Workflow</a:t>
            </a:r>
            <a:endParaRPr sz="7000">
              <a:latin typeface="Lato Black"/>
              <a:ea typeface="Lato Black"/>
              <a:cs typeface="Lato Black"/>
              <a:sym typeface="Lato Black"/>
            </a:endParaRPr>
          </a:p>
        </p:txBody>
      </p:sp>
      <p:pic>
        <p:nvPicPr>
          <p:cNvPr id="127" name="Google Shape;127;p16" title="innomatics logo.png"/>
          <p:cNvPicPr preferRelativeResize="0"/>
          <p:nvPr/>
        </p:nvPicPr>
        <p:blipFill>
          <a:blip r:embed="rId4">
            <a:alphaModFix/>
          </a:blip>
          <a:stretch>
            <a:fillRect/>
          </a:stretch>
        </p:blipFill>
        <p:spPr>
          <a:xfrm>
            <a:off x="13567426" y="9003450"/>
            <a:ext cx="4517675" cy="927325"/>
          </a:xfrm>
          <a:prstGeom prst="rect">
            <a:avLst/>
          </a:prstGeom>
          <a:noFill/>
          <a:ln>
            <a:noFill/>
          </a:ln>
        </p:spPr>
      </p:pic>
      <p:pic>
        <p:nvPicPr>
          <p:cNvPr id="128" name="Google Shape;128;p16" title="_- visual selection (3).png"/>
          <p:cNvPicPr preferRelativeResize="0"/>
          <p:nvPr/>
        </p:nvPicPr>
        <p:blipFill rotWithShape="1">
          <a:blip r:embed="rId5">
            <a:alphaModFix/>
          </a:blip>
          <a:srcRect b="6795" l="17262" r="15700" t="15091"/>
          <a:stretch/>
        </p:blipFill>
        <p:spPr>
          <a:xfrm>
            <a:off x="4283150" y="962300"/>
            <a:ext cx="9464100" cy="85229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800"/>
                                        <p:tgtEl>
                                          <p:spTgt spid="12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132" name="Shape 132"/>
        <p:cNvGrpSpPr/>
        <p:nvPr/>
      </p:nvGrpSpPr>
      <p:grpSpPr>
        <a:xfrm>
          <a:off x="0" y="0"/>
          <a:ext cx="0" cy="0"/>
          <a:chOff x="0" y="0"/>
          <a:chExt cx="0" cy="0"/>
        </a:xfrm>
      </p:grpSpPr>
      <p:sp>
        <p:nvSpPr>
          <p:cNvPr id="133" name="Google Shape;133;p17"/>
          <p:cNvSpPr/>
          <p:nvPr/>
        </p:nvSpPr>
        <p:spPr>
          <a:xfrm rot="1174028">
            <a:off x="-97200" y="-31295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134" name="Google Shape;134;p17"/>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135" name="Google Shape;135;p17"/>
          <p:cNvGrpSpPr/>
          <p:nvPr/>
        </p:nvGrpSpPr>
        <p:grpSpPr>
          <a:xfrm>
            <a:off x="17259300" y="-609503"/>
            <a:ext cx="1437575" cy="11289323"/>
            <a:chOff x="0" y="-57150"/>
            <a:chExt cx="378618" cy="2973300"/>
          </a:xfrm>
        </p:grpSpPr>
        <p:sp>
          <p:nvSpPr>
            <p:cNvPr id="136" name="Google Shape;136;p17"/>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137" name="Google Shape;137;p17"/>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8" name="Google Shape;138;p17"/>
          <p:cNvSpPr txBox="1"/>
          <p:nvPr/>
        </p:nvSpPr>
        <p:spPr>
          <a:xfrm>
            <a:off x="586450" y="522925"/>
            <a:ext cx="7725300" cy="746400"/>
          </a:xfrm>
          <a:prstGeom prst="rect">
            <a:avLst/>
          </a:prstGeom>
          <a:noFill/>
          <a:ln>
            <a:noFill/>
          </a:ln>
        </p:spPr>
        <p:txBody>
          <a:bodyPr anchorCtr="0" anchor="t" bIns="0" lIns="0" spcFirstLastPara="1" rIns="0" wrap="square" tIns="0">
            <a:spAutoFit/>
          </a:bodyPr>
          <a:lstStyle/>
          <a:p>
            <a:pPr indent="0" lvl="0" marL="0" marR="0" rtl="0" algn="l">
              <a:lnSpc>
                <a:spcPct val="97001"/>
              </a:lnSpc>
              <a:spcBef>
                <a:spcPts val="0"/>
              </a:spcBef>
              <a:spcAft>
                <a:spcPts val="0"/>
              </a:spcAft>
              <a:buNone/>
            </a:pPr>
            <a:r>
              <a:rPr lang="en-US" sz="5000">
                <a:solidFill>
                  <a:srgbClr val="343434"/>
                </a:solidFill>
                <a:latin typeface="Lato Black"/>
                <a:ea typeface="Lato Black"/>
                <a:cs typeface="Lato Black"/>
                <a:sym typeface="Lato Black"/>
              </a:rPr>
              <a:t>Business Understanding</a:t>
            </a:r>
            <a:endParaRPr sz="5000">
              <a:latin typeface="Lato Black"/>
              <a:ea typeface="Lato Black"/>
              <a:cs typeface="Lato Black"/>
              <a:sym typeface="Lato Black"/>
            </a:endParaRPr>
          </a:p>
        </p:txBody>
      </p:sp>
      <p:sp>
        <p:nvSpPr>
          <p:cNvPr id="139" name="Google Shape;139;p17"/>
          <p:cNvSpPr txBox="1"/>
          <p:nvPr/>
        </p:nvSpPr>
        <p:spPr>
          <a:xfrm>
            <a:off x="586450" y="2064879"/>
            <a:ext cx="10786500" cy="2161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700">
                <a:latin typeface="Calibri"/>
                <a:ea typeface="Calibri"/>
                <a:cs typeface="Calibri"/>
                <a:sym typeface="Calibri"/>
              </a:rPr>
              <a:t>Air pollution is a major global health concern, especially in urban areas with traffic and industrial emissions. Exposure to pollutants like PM2.5, PM10, NO₂, SO₂, and O₃ leads to respiratory and cardiovascular diseases, making reliable air quality predictions essential.</a:t>
            </a:r>
            <a:endParaRPr b="1" sz="2700">
              <a:latin typeface="Calibri"/>
              <a:ea typeface="Calibri"/>
              <a:cs typeface="Calibri"/>
              <a:sym typeface="Calibri"/>
            </a:endParaRPr>
          </a:p>
        </p:txBody>
      </p:sp>
      <p:sp>
        <p:nvSpPr>
          <p:cNvPr id="140" name="Google Shape;140;p17"/>
          <p:cNvSpPr txBox="1"/>
          <p:nvPr/>
        </p:nvSpPr>
        <p:spPr>
          <a:xfrm>
            <a:off x="977675" y="4587899"/>
            <a:ext cx="10268100" cy="5070300"/>
          </a:xfrm>
          <a:prstGeom prst="rect">
            <a:avLst/>
          </a:prstGeom>
          <a:noFill/>
          <a:ln>
            <a:noFill/>
          </a:ln>
        </p:spPr>
        <p:txBody>
          <a:bodyPr anchorCtr="0" anchor="t" bIns="0" lIns="0" spcFirstLastPara="1" rIns="0" wrap="square" tIns="0">
            <a:spAutoFit/>
          </a:bodyPr>
          <a:lstStyle/>
          <a:p>
            <a:pPr indent="-400050" lvl="0" marL="457200" rtl="0" algn="l">
              <a:lnSpc>
                <a:spcPct val="140000"/>
              </a:lnSpc>
              <a:spcBef>
                <a:spcPts val="0"/>
              </a:spcBef>
              <a:spcAft>
                <a:spcPts val="0"/>
              </a:spcAft>
              <a:buClr>
                <a:srgbClr val="343434"/>
              </a:buClr>
              <a:buSzPts val="2700"/>
              <a:buFont typeface="Calibri"/>
              <a:buChar char="●"/>
            </a:pPr>
            <a:r>
              <a:rPr b="1" lang="en-US" sz="2700">
                <a:solidFill>
                  <a:srgbClr val="343434"/>
                </a:solidFill>
                <a:latin typeface="Calibri"/>
                <a:ea typeface="Calibri"/>
                <a:cs typeface="Calibri"/>
                <a:sym typeface="Calibri"/>
              </a:rPr>
              <a:t>Predicts future AQI values for different cities/regions.</a:t>
            </a:r>
            <a:endParaRPr b="1" sz="2700">
              <a:solidFill>
                <a:srgbClr val="343434"/>
              </a:solidFill>
              <a:latin typeface="Calibri"/>
              <a:ea typeface="Calibri"/>
              <a:cs typeface="Calibri"/>
              <a:sym typeface="Calibri"/>
            </a:endParaRPr>
          </a:p>
          <a:p>
            <a:pPr indent="-400050" lvl="0" marL="457200" rtl="0" algn="l">
              <a:lnSpc>
                <a:spcPct val="140000"/>
              </a:lnSpc>
              <a:spcBef>
                <a:spcPts val="0"/>
              </a:spcBef>
              <a:spcAft>
                <a:spcPts val="0"/>
              </a:spcAft>
              <a:buClr>
                <a:srgbClr val="343434"/>
              </a:buClr>
              <a:buSzPts val="2700"/>
              <a:buFont typeface="Calibri"/>
              <a:buChar char="●"/>
            </a:pPr>
            <a:r>
              <a:rPr b="1" lang="en-US" sz="2700">
                <a:solidFill>
                  <a:srgbClr val="343434"/>
                </a:solidFill>
                <a:latin typeface="Calibri"/>
                <a:ea typeface="Calibri"/>
                <a:cs typeface="Calibri"/>
                <a:sym typeface="Calibri"/>
              </a:rPr>
              <a:t>Categorizes air quality into standard risk levels (Good to Severe).</a:t>
            </a:r>
            <a:endParaRPr b="1" sz="2700">
              <a:solidFill>
                <a:srgbClr val="343434"/>
              </a:solidFill>
              <a:latin typeface="Calibri"/>
              <a:ea typeface="Calibri"/>
              <a:cs typeface="Calibri"/>
              <a:sym typeface="Calibri"/>
            </a:endParaRPr>
          </a:p>
          <a:p>
            <a:pPr indent="-400050" lvl="0" marL="457200" rtl="0" algn="l">
              <a:lnSpc>
                <a:spcPct val="140000"/>
              </a:lnSpc>
              <a:spcBef>
                <a:spcPts val="0"/>
              </a:spcBef>
              <a:spcAft>
                <a:spcPts val="0"/>
              </a:spcAft>
              <a:buClr>
                <a:srgbClr val="343434"/>
              </a:buClr>
              <a:buSzPts val="2700"/>
              <a:buFont typeface="Calibri"/>
              <a:buChar char="●"/>
            </a:pPr>
            <a:r>
              <a:rPr b="1" lang="en-US" sz="2700">
                <a:solidFill>
                  <a:srgbClr val="343434"/>
                </a:solidFill>
                <a:latin typeface="Calibri"/>
                <a:ea typeface="Calibri"/>
                <a:cs typeface="Calibri"/>
                <a:sym typeface="Calibri"/>
              </a:rPr>
              <a:t>Assesses health risks for sensitive groups and the general population.</a:t>
            </a:r>
            <a:endParaRPr b="1" sz="2700">
              <a:solidFill>
                <a:srgbClr val="343434"/>
              </a:solidFill>
              <a:latin typeface="Calibri"/>
              <a:ea typeface="Calibri"/>
              <a:cs typeface="Calibri"/>
              <a:sym typeface="Calibri"/>
            </a:endParaRPr>
          </a:p>
          <a:p>
            <a:pPr indent="-400050" lvl="0" marL="457200" rtl="0" algn="l">
              <a:lnSpc>
                <a:spcPct val="140000"/>
              </a:lnSpc>
              <a:spcBef>
                <a:spcPts val="0"/>
              </a:spcBef>
              <a:spcAft>
                <a:spcPts val="0"/>
              </a:spcAft>
              <a:buClr>
                <a:srgbClr val="343434"/>
              </a:buClr>
              <a:buSzPts val="2700"/>
              <a:buFont typeface="Calibri"/>
              <a:buChar char="●"/>
            </a:pPr>
            <a:r>
              <a:rPr b="1" lang="en-US" sz="2700">
                <a:solidFill>
                  <a:srgbClr val="343434"/>
                </a:solidFill>
                <a:latin typeface="Calibri"/>
                <a:ea typeface="Calibri"/>
                <a:cs typeface="Calibri"/>
                <a:sym typeface="Calibri"/>
              </a:rPr>
              <a:t>Provides early warnings to reduce exposure during hazardous periods.</a:t>
            </a:r>
            <a:endParaRPr b="1" sz="2700">
              <a:solidFill>
                <a:srgbClr val="343434"/>
              </a:solidFill>
              <a:latin typeface="Calibri"/>
              <a:ea typeface="Calibri"/>
              <a:cs typeface="Calibri"/>
              <a:sym typeface="Calibri"/>
            </a:endParaRPr>
          </a:p>
          <a:p>
            <a:pPr indent="-400050" lvl="0" marL="457200" rtl="0" algn="l">
              <a:lnSpc>
                <a:spcPct val="140000"/>
              </a:lnSpc>
              <a:spcBef>
                <a:spcPts val="0"/>
              </a:spcBef>
              <a:spcAft>
                <a:spcPts val="0"/>
              </a:spcAft>
              <a:buClr>
                <a:srgbClr val="343434"/>
              </a:buClr>
              <a:buSzPts val="2700"/>
              <a:buFont typeface="Calibri"/>
              <a:buChar char="●"/>
            </a:pPr>
            <a:r>
              <a:rPr b="1" lang="en-US" sz="2700">
                <a:solidFill>
                  <a:srgbClr val="343434"/>
                </a:solidFill>
                <a:latin typeface="Calibri"/>
                <a:ea typeface="Calibri"/>
                <a:cs typeface="Calibri"/>
                <a:sym typeface="Calibri"/>
              </a:rPr>
              <a:t>Supports policymakers in designing effective interventions.</a:t>
            </a:r>
            <a:endParaRPr b="1" sz="2700">
              <a:solidFill>
                <a:srgbClr val="343434"/>
              </a:solidFill>
              <a:latin typeface="Calibri"/>
              <a:ea typeface="Calibri"/>
              <a:cs typeface="Calibri"/>
              <a:sym typeface="Calibri"/>
            </a:endParaRPr>
          </a:p>
          <a:p>
            <a:pPr indent="-400050" lvl="0" marL="457200" rtl="0" algn="l">
              <a:lnSpc>
                <a:spcPct val="140000"/>
              </a:lnSpc>
              <a:spcBef>
                <a:spcPts val="0"/>
              </a:spcBef>
              <a:spcAft>
                <a:spcPts val="0"/>
              </a:spcAft>
              <a:buClr>
                <a:srgbClr val="343434"/>
              </a:buClr>
              <a:buSzPts val="2700"/>
              <a:buFont typeface="Calibri"/>
              <a:buChar char="●"/>
            </a:pPr>
            <a:r>
              <a:rPr b="1" lang="en-US" sz="2700">
                <a:solidFill>
                  <a:srgbClr val="343434"/>
                </a:solidFill>
                <a:latin typeface="Calibri"/>
                <a:ea typeface="Calibri"/>
                <a:cs typeface="Calibri"/>
                <a:sym typeface="Calibri"/>
              </a:rPr>
              <a:t>Helps businesses optimize operations while ensuring worker safety.</a:t>
            </a:r>
            <a:endParaRPr b="1" sz="2700">
              <a:solidFill>
                <a:srgbClr val="343434"/>
              </a:solidFill>
              <a:latin typeface="Calibri"/>
              <a:ea typeface="Calibri"/>
              <a:cs typeface="Calibri"/>
              <a:sym typeface="Calibri"/>
            </a:endParaRPr>
          </a:p>
          <a:p>
            <a:pPr indent="0" lvl="0" marL="0" marR="0" rtl="0" algn="l">
              <a:lnSpc>
                <a:spcPct val="140000"/>
              </a:lnSpc>
              <a:spcBef>
                <a:spcPts val="0"/>
              </a:spcBef>
              <a:spcAft>
                <a:spcPts val="0"/>
              </a:spcAft>
              <a:buNone/>
            </a:pPr>
            <a:r>
              <a:t/>
            </a:r>
            <a:endParaRPr b="1" sz="2700">
              <a:solidFill>
                <a:srgbClr val="343434"/>
              </a:solidFill>
              <a:latin typeface="Calibri"/>
              <a:ea typeface="Calibri"/>
              <a:cs typeface="Calibri"/>
              <a:sym typeface="Calibri"/>
            </a:endParaRPr>
          </a:p>
        </p:txBody>
      </p:sp>
      <p:pic>
        <p:nvPicPr>
          <p:cNvPr id="141" name="Google Shape;141;p17" title="2530329.jpg"/>
          <p:cNvPicPr preferRelativeResize="0"/>
          <p:nvPr/>
        </p:nvPicPr>
        <p:blipFill>
          <a:blip r:embed="rId5">
            <a:alphaModFix/>
          </a:blip>
          <a:stretch>
            <a:fillRect/>
          </a:stretch>
        </p:blipFill>
        <p:spPr>
          <a:xfrm>
            <a:off x="11660700" y="2432600"/>
            <a:ext cx="5183650" cy="4566800"/>
          </a:xfrm>
          <a:prstGeom prst="rect">
            <a:avLst/>
          </a:prstGeom>
          <a:noFill/>
          <a:ln>
            <a:noFill/>
          </a:ln>
        </p:spPr>
      </p:pic>
      <p:pic>
        <p:nvPicPr>
          <p:cNvPr id="142" name="Google Shape;142;p17" title="innomatics logo.png"/>
          <p:cNvPicPr preferRelativeResize="0"/>
          <p:nvPr/>
        </p:nvPicPr>
        <p:blipFill>
          <a:blip r:embed="rId6">
            <a:alphaModFix/>
          </a:blip>
          <a:stretch>
            <a:fillRect/>
          </a:stretch>
        </p:blipFill>
        <p:spPr>
          <a:xfrm>
            <a:off x="12507326" y="252100"/>
            <a:ext cx="4517675" cy="927325"/>
          </a:xfrm>
          <a:prstGeom prst="rect">
            <a:avLst/>
          </a:prstGeom>
          <a:noFill/>
          <a:ln>
            <a:noFill/>
          </a:ln>
        </p:spPr>
      </p:pic>
      <p:pic>
        <p:nvPicPr>
          <p:cNvPr id="143" name="Google Shape;143;p17" title="idea.png"/>
          <p:cNvPicPr preferRelativeResize="0"/>
          <p:nvPr/>
        </p:nvPicPr>
        <p:blipFill>
          <a:blip r:embed="rId7">
            <a:alphaModFix/>
          </a:blip>
          <a:stretch>
            <a:fillRect/>
          </a:stretch>
        </p:blipFill>
        <p:spPr>
          <a:xfrm>
            <a:off x="8230738" y="252112"/>
            <a:ext cx="1541281" cy="128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2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2000"/>
                                        <p:tgtEl>
                                          <p:spTgt spid="134"/>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ppt_w</p:attrName>
                                        </p:attrNameLst>
                                      </p:cBhvr>
                                      <p:tavLst>
                                        <p:tav fmla="" tm="0">
                                          <p:val>
                                            <p:strVal val="0"/>
                                          </p:val>
                                        </p:tav>
                                        <p:tav fmla="" tm="100000">
                                          <p:val>
                                            <p:strVal val="#ppt_w"/>
                                          </p:val>
                                        </p:tav>
                                      </p:tavLst>
                                    </p:anim>
                                    <p:anim calcmode="lin" valueType="num">
                                      <p:cBhvr additive="base">
                                        <p:cTn dur="1000"/>
                                        <p:tgtEl>
                                          <p:spTgt spid="143"/>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147" name="Shape 147"/>
        <p:cNvGrpSpPr/>
        <p:nvPr/>
      </p:nvGrpSpPr>
      <p:grpSpPr>
        <a:xfrm>
          <a:off x="0" y="0"/>
          <a:ext cx="0" cy="0"/>
          <a:chOff x="0" y="0"/>
          <a:chExt cx="0" cy="0"/>
        </a:xfrm>
      </p:grpSpPr>
      <p:sp>
        <p:nvSpPr>
          <p:cNvPr id="148" name="Google Shape;148;p18"/>
          <p:cNvSpPr/>
          <p:nvPr/>
        </p:nvSpPr>
        <p:spPr>
          <a:xfrm rot="1174028">
            <a:off x="-1276625" y="-3166963"/>
            <a:ext cx="12704723" cy="5383626"/>
          </a:xfrm>
          <a:custGeom>
            <a:rect b="b" l="l" r="r" t="t"/>
            <a:pathLst>
              <a:path extrusionOk="0" h="5382197" w="12701350">
                <a:moveTo>
                  <a:pt x="0" y="0"/>
                </a:moveTo>
                <a:lnTo>
                  <a:pt x="12701349" y="0"/>
                </a:lnTo>
                <a:lnTo>
                  <a:pt x="12701349" y="5382197"/>
                </a:lnTo>
                <a:lnTo>
                  <a:pt x="0" y="5382197"/>
                </a:lnTo>
                <a:lnTo>
                  <a:pt x="0" y="0"/>
                </a:lnTo>
                <a:close/>
              </a:path>
            </a:pathLst>
          </a:custGeom>
          <a:blipFill rotWithShape="1">
            <a:blip r:embed="rId3">
              <a:alphaModFix/>
            </a:blip>
            <a:stretch>
              <a:fillRect b="0" l="0" r="0" t="0"/>
            </a:stretch>
          </a:blipFill>
          <a:ln>
            <a:noFill/>
          </a:ln>
        </p:spPr>
      </p:sp>
      <p:sp>
        <p:nvSpPr>
          <p:cNvPr id="149" name="Google Shape;149;p18"/>
          <p:cNvSpPr/>
          <p:nvPr/>
        </p:nvSpPr>
        <p:spPr>
          <a:xfrm>
            <a:off x="12041404" y="7199469"/>
            <a:ext cx="11514218" cy="8506128"/>
          </a:xfrm>
          <a:custGeom>
            <a:rect b="b" l="l" r="r" t="t"/>
            <a:pathLst>
              <a:path extrusionOk="0" h="8506128" w="11514218">
                <a:moveTo>
                  <a:pt x="0" y="0"/>
                </a:moveTo>
                <a:lnTo>
                  <a:pt x="11514218" y="0"/>
                </a:lnTo>
                <a:lnTo>
                  <a:pt x="11514218" y="8506128"/>
                </a:lnTo>
                <a:lnTo>
                  <a:pt x="0" y="8506128"/>
                </a:lnTo>
                <a:lnTo>
                  <a:pt x="0" y="0"/>
                </a:lnTo>
                <a:close/>
              </a:path>
            </a:pathLst>
          </a:custGeom>
          <a:blipFill rotWithShape="1">
            <a:blip r:embed="rId4">
              <a:alphaModFix/>
            </a:blip>
            <a:stretch>
              <a:fillRect b="0" l="0" r="0" t="0"/>
            </a:stretch>
          </a:blipFill>
          <a:ln>
            <a:noFill/>
          </a:ln>
        </p:spPr>
      </p:sp>
      <p:grpSp>
        <p:nvGrpSpPr>
          <p:cNvPr id="150" name="Google Shape;150;p18"/>
          <p:cNvGrpSpPr/>
          <p:nvPr/>
        </p:nvGrpSpPr>
        <p:grpSpPr>
          <a:xfrm>
            <a:off x="17633500" y="-501165"/>
            <a:ext cx="1437575" cy="11289323"/>
            <a:chOff x="0" y="-57150"/>
            <a:chExt cx="378618" cy="2973300"/>
          </a:xfrm>
        </p:grpSpPr>
        <p:sp>
          <p:nvSpPr>
            <p:cNvPr id="151" name="Google Shape;151;p18"/>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152" name="Google Shape;152;p18"/>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3" name="Google Shape;153;p18"/>
          <p:cNvSpPr txBox="1"/>
          <p:nvPr/>
        </p:nvSpPr>
        <p:spPr>
          <a:xfrm>
            <a:off x="586450" y="522925"/>
            <a:ext cx="6523200" cy="746400"/>
          </a:xfrm>
          <a:prstGeom prst="rect">
            <a:avLst/>
          </a:prstGeom>
          <a:noFill/>
          <a:ln>
            <a:noFill/>
          </a:ln>
        </p:spPr>
        <p:txBody>
          <a:bodyPr anchorCtr="0" anchor="t" bIns="0" lIns="0" spcFirstLastPara="1" rIns="0" wrap="square" tIns="0">
            <a:spAutoFit/>
          </a:bodyPr>
          <a:lstStyle/>
          <a:p>
            <a:pPr indent="0" lvl="0" marL="0" marR="0" rtl="0" algn="l">
              <a:lnSpc>
                <a:spcPct val="97001"/>
              </a:lnSpc>
              <a:spcBef>
                <a:spcPts val="0"/>
              </a:spcBef>
              <a:spcAft>
                <a:spcPts val="0"/>
              </a:spcAft>
              <a:buNone/>
            </a:pPr>
            <a:r>
              <a:rPr lang="en-US" sz="5000">
                <a:solidFill>
                  <a:srgbClr val="343434"/>
                </a:solidFill>
                <a:latin typeface="Lato Black"/>
                <a:ea typeface="Lato Black"/>
                <a:cs typeface="Lato Black"/>
                <a:sym typeface="Lato Black"/>
              </a:rPr>
              <a:t>Problem Statement</a:t>
            </a:r>
            <a:endParaRPr sz="5000">
              <a:latin typeface="Lato Black"/>
              <a:ea typeface="Lato Black"/>
              <a:cs typeface="Lato Black"/>
              <a:sym typeface="Lato Black"/>
            </a:endParaRPr>
          </a:p>
        </p:txBody>
      </p:sp>
      <p:sp>
        <p:nvSpPr>
          <p:cNvPr id="154" name="Google Shape;154;p18"/>
          <p:cNvSpPr txBox="1"/>
          <p:nvPr/>
        </p:nvSpPr>
        <p:spPr>
          <a:xfrm>
            <a:off x="586450" y="2064875"/>
            <a:ext cx="11454900" cy="48210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US" sz="2900">
                <a:solidFill>
                  <a:schemeClr val="dk1"/>
                </a:solidFill>
                <a:latin typeface="Calibri"/>
                <a:ea typeface="Calibri"/>
                <a:cs typeface="Calibri"/>
                <a:sym typeface="Calibri"/>
              </a:rPr>
              <a:t>Air pollution has become a critical environmental challenge, directly impacting public health and quality of life. The objective of this project is to analyze air quality data across various Indian states and cities, identify key pollutants influencing the Air Quality Index (AQI), and build machine learning model to classify and predict AQI levels. By leveraging data preprocessing, and predictive modeling, this study aims to provide actionable insights into pollution patterns and support decision-making for effective air quality management.</a:t>
            </a:r>
            <a:endParaRPr b="1" sz="2900">
              <a:latin typeface="Calibri"/>
              <a:ea typeface="Calibri"/>
              <a:cs typeface="Calibri"/>
              <a:sym typeface="Calibri"/>
            </a:endParaRPr>
          </a:p>
        </p:txBody>
      </p:sp>
      <p:pic>
        <p:nvPicPr>
          <p:cNvPr id="155" name="Google Shape;155;p18" title="bf96c3b3-fd99-4893-a306-e7f4f4f8b93d.png"/>
          <p:cNvPicPr preferRelativeResize="0"/>
          <p:nvPr/>
        </p:nvPicPr>
        <p:blipFill>
          <a:blip r:embed="rId5">
            <a:alphaModFix/>
          </a:blip>
          <a:stretch>
            <a:fillRect/>
          </a:stretch>
        </p:blipFill>
        <p:spPr>
          <a:xfrm>
            <a:off x="12346825" y="2227500"/>
            <a:ext cx="4596447" cy="6894670"/>
          </a:xfrm>
          <a:prstGeom prst="rect">
            <a:avLst/>
          </a:prstGeom>
          <a:noFill/>
          <a:ln>
            <a:noFill/>
          </a:ln>
        </p:spPr>
      </p:pic>
      <p:pic>
        <p:nvPicPr>
          <p:cNvPr id="156" name="Google Shape;156;p18" title="innomatics logo.png"/>
          <p:cNvPicPr preferRelativeResize="0"/>
          <p:nvPr/>
        </p:nvPicPr>
        <p:blipFill>
          <a:blip r:embed="rId6">
            <a:alphaModFix/>
          </a:blip>
          <a:stretch>
            <a:fillRect/>
          </a:stretch>
        </p:blipFill>
        <p:spPr>
          <a:xfrm>
            <a:off x="12955101" y="192825"/>
            <a:ext cx="4517675" cy="927325"/>
          </a:xfrm>
          <a:prstGeom prst="rect">
            <a:avLst/>
          </a:prstGeom>
          <a:noFill/>
          <a:ln>
            <a:noFill/>
          </a:ln>
        </p:spPr>
      </p:pic>
      <p:pic>
        <p:nvPicPr>
          <p:cNvPr id="157" name="Google Shape;157;p18" title="think-question.png"/>
          <p:cNvPicPr preferRelativeResize="0"/>
          <p:nvPr/>
        </p:nvPicPr>
        <p:blipFill>
          <a:blip r:embed="rId7">
            <a:alphaModFix/>
          </a:blip>
          <a:stretch>
            <a:fillRect/>
          </a:stretch>
        </p:blipFill>
        <p:spPr>
          <a:xfrm>
            <a:off x="6868875" y="351837"/>
            <a:ext cx="1334725" cy="108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ppt_w</p:attrName>
                                        </p:attrNameLst>
                                      </p:cBhvr>
                                      <p:tavLst>
                                        <p:tav fmla="" tm="0">
                                          <p:val>
                                            <p:strVal val="0"/>
                                          </p:val>
                                        </p:tav>
                                        <p:tav fmla="" tm="100000">
                                          <p:val>
                                            <p:strVal val="#ppt_w"/>
                                          </p:val>
                                        </p:tav>
                                      </p:tavLst>
                                    </p:anim>
                                    <p:anim calcmode="lin" valueType="num">
                                      <p:cBhvr additive="base">
                                        <p:cTn dur="1000"/>
                                        <p:tgtEl>
                                          <p:spTgt spid="157"/>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2000"/>
                                        <p:tgtEl>
                                          <p:spTgt spid="154"/>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161" name="Shape 161"/>
        <p:cNvGrpSpPr/>
        <p:nvPr/>
      </p:nvGrpSpPr>
      <p:grpSpPr>
        <a:xfrm>
          <a:off x="0" y="0"/>
          <a:ext cx="0" cy="0"/>
          <a:chOff x="0" y="0"/>
          <a:chExt cx="0" cy="0"/>
        </a:xfrm>
      </p:grpSpPr>
      <p:sp>
        <p:nvSpPr>
          <p:cNvPr id="162" name="Google Shape;162;p19"/>
          <p:cNvSpPr/>
          <p:nvPr/>
        </p:nvSpPr>
        <p:spPr>
          <a:xfrm flipH="1" rot="-2119258">
            <a:off x="-2263694" y="8326801"/>
            <a:ext cx="12745619" cy="5400956"/>
          </a:xfrm>
          <a:custGeom>
            <a:rect b="b" l="l" r="r" t="t"/>
            <a:pathLst>
              <a:path extrusionOk="0" h="5407093" w="12760102">
                <a:moveTo>
                  <a:pt x="12760102" y="0"/>
                </a:moveTo>
                <a:lnTo>
                  <a:pt x="0" y="0"/>
                </a:lnTo>
                <a:lnTo>
                  <a:pt x="0" y="5407093"/>
                </a:lnTo>
                <a:lnTo>
                  <a:pt x="12760102" y="5407093"/>
                </a:lnTo>
                <a:lnTo>
                  <a:pt x="12760102" y="0"/>
                </a:lnTo>
                <a:close/>
              </a:path>
            </a:pathLst>
          </a:custGeom>
          <a:blipFill rotWithShape="1">
            <a:blip r:embed="rId3">
              <a:alphaModFix/>
            </a:blip>
            <a:stretch>
              <a:fillRect b="0" l="0" r="0" t="0"/>
            </a:stretch>
          </a:blipFill>
          <a:ln>
            <a:noFill/>
          </a:ln>
        </p:spPr>
      </p:sp>
      <p:grpSp>
        <p:nvGrpSpPr>
          <p:cNvPr id="163" name="Google Shape;163;p19"/>
          <p:cNvGrpSpPr/>
          <p:nvPr/>
        </p:nvGrpSpPr>
        <p:grpSpPr>
          <a:xfrm>
            <a:off x="-595965" y="-501165"/>
            <a:ext cx="1437575" cy="11289323"/>
            <a:chOff x="0" y="-57150"/>
            <a:chExt cx="378618" cy="2973300"/>
          </a:xfrm>
        </p:grpSpPr>
        <p:sp>
          <p:nvSpPr>
            <p:cNvPr id="164" name="Google Shape;164;p19"/>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165" name="Google Shape;165;p19"/>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6" name="Google Shape;166;p19"/>
          <p:cNvSpPr/>
          <p:nvPr/>
        </p:nvSpPr>
        <p:spPr>
          <a:xfrm>
            <a:off x="12114668" y="-3157079"/>
            <a:ext cx="15827806" cy="6707033"/>
          </a:xfrm>
          <a:custGeom>
            <a:rect b="b" l="l" r="r" t="t"/>
            <a:pathLst>
              <a:path extrusionOk="0" h="6707033" w="15827806">
                <a:moveTo>
                  <a:pt x="0" y="0"/>
                </a:moveTo>
                <a:lnTo>
                  <a:pt x="15827806" y="0"/>
                </a:lnTo>
                <a:lnTo>
                  <a:pt x="15827806" y="6707033"/>
                </a:lnTo>
                <a:lnTo>
                  <a:pt x="0" y="6707033"/>
                </a:lnTo>
                <a:lnTo>
                  <a:pt x="0" y="0"/>
                </a:lnTo>
                <a:close/>
              </a:path>
            </a:pathLst>
          </a:custGeom>
          <a:blipFill rotWithShape="1">
            <a:blip r:embed="rId3">
              <a:alphaModFix/>
            </a:blip>
            <a:stretch>
              <a:fillRect b="0" l="0" r="0" t="0"/>
            </a:stretch>
          </a:blipFill>
          <a:ln>
            <a:noFill/>
          </a:ln>
        </p:spPr>
      </p:sp>
      <p:sp>
        <p:nvSpPr>
          <p:cNvPr id="167" name="Google Shape;167;p19"/>
          <p:cNvSpPr txBox="1"/>
          <p:nvPr/>
        </p:nvSpPr>
        <p:spPr>
          <a:xfrm>
            <a:off x="984895" y="415900"/>
            <a:ext cx="5274300" cy="746400"/>
          </a:xfrm>
          <a:prstGeom prst="rect">
            <a:avLst/>
          </a:prstGeom>
          <a:noFill/>
          <a:ln>
            <a:noFill/>
          </a:ln>
        </p:spPr>
        <p:txBody>
          <a:bodyPr anchorCtr="0" anchor="t" bIns="0" lIns="0" spcFirstLastPara="1" rIns="0" wrap="square" tIns="0">
            <a:spAutoFit/>
          </a:bodyPr>
          <a:lstStyle/>
          <a:p>
            <a:pPr indent="0" lvl="0" marL="0" marR="0" rtl="0" algn="l">
              <a:lnSpc>
                <a:spcPct val="97001"/>
              </a:lnSpc>
              <a:spcBef>
                <a:spcPts val="0"/>
              </a:spcBef>
              <a:spcAft>
                <a:spcPts val="0"/>
              </a:spcAft>
              <a:buNone/>
            </a:pPr>
            <a:r>
              <a:rPr lang="en-US" sz="5000">
                <a:solidFill>
                  <a:srgbClr val="343434"/>
                </a:solidFill>
                <a:latin typeface="Lato Black"/>
                <a:ea typeface="Lato Black"/>
                <a:cs typeface="Lato Black"/>
                <a:sym typeface="Lato Black"/>
              </a:rPr>
              <a:t>Data Collection</a:t>
            </a:r>
            <a:endParaRPr sz="5000">
              <a:solidFill>
                <a:srgbClr val="343434"/>
              </a:solidFill>
              <a:latin typeface="Lato Black"/>
              <a:ea typeface="Lato Black"/>
              <a:cs typeface="Lato Black"/>
              <a:sym typeface="Lato Black"/>
            </a:endParaRPr>
          </a:p>
        </p:txBody>
      </p:sp>
      <p:grpSp>
        <p:nvGrpSpPr>
          <p:cNvPr id="168" name="Google Shape;168;p19"/>
          <p:cNvGrpSpPr/>
          <p:nvPr/>
        </p:nvGrpSpPr>
        <p:grpSpPr>
          <a:xfrm>
            <a:off x="1179800" y="1451663"/>
            <a:ext cx="12358333" cy="2139620"/>
            <a:chOff x="0" y="-57150"/>
            <a:chExt cx="1816200" cy="457800"/>
          </a:xfrm>
        </p:grpSpPr>
        <p:sp>
          <p:nvSpPr>
            <p:cNvPr id="169" name="Google Shape;169;p19"/>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170" name="Google Shape;170;p19"/>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1" name="Google Shape;171;p19"/>
          <p:cNvSpPr txBox="1"/>
          <p:nvPr/>
        </p:nvSpPr>
        <p:spPr>
          <a:xfrm>
            <a:off x="1179795" y="1780454"/>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01</a:t>
            </a:r>
            <a:endParaRPr/>
          </a:p>
        </p:txBody>
      </p:sp>
      <p:sp>
        <p:nvSpPr>
          <p:cNvPr id="172" name="Google Shape;172;p19"/>
          <p:cNvSpPr txBox="1"/>
          <p:nvPr/>
        </p:nvSpPr>
        <p:spPr>
          <a:xfrm>
            <a:off x="2623575" y="1780450"/>
            <a:ext cx="15201000" cy="1637700"/>
          </a:xfrm>
          <a:prstGeom prst="rect">
            <a:avLst/>
          </a:prstGeom>
          <a:noFill/>
          <a:ln>
            <a:noFill/>
          </a:ln>
        </p:spPr>
        <p:txBody>
          <a:bodyPr anchorCtr="0" anchor="t" bIns="0" lIns="0" spcFirstLastPara="1" rIns="0" wrap="square" tIns="0">
            <a:spAutoFit/>
          </a:bodyPr>
          <a:lstStyle/>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Identified reliable APIs for air quality &amp; weather data</a:t>
            </a:r>
            <a:endParaRPr b="1" sz="2800">
              <a:solidFill>
                <a:srgbClr val="FFFFFF"/>
              </a:solidFill>
              <a:latin typeface="Calibri"/>
              <a:ea typeface="Calibri"/>
              <a:cs typeface="Calibri"/>
              <a:sym typeface="Calibri"/>
            </a:endParaRPr>
          </a:p>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Connected using Python (requests) with parameters (city, state, date)</a:t>
            </a:r>
            <a:endParaRPr b="1" sz="2800">
              <a:solidFill>
                <a:srgbClr val="FFFFFF"/>
              </a:solidFill>
              <a:latin typeface="Calibri"/>
              <a:ea typeface="Calibri"/>
              <a:cs typeface="Calibri"/>
              <a:sym typeface="Calibri"/>
            </a:endParaRPr>
          </a:p>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Extracted data in JSON format (pollutants, AQI, weather features)</a:t>
            </a:r>
            <a:endParaRPr b="1" sz="2800">
              <a:solidFill>
                <a:srgbClr val="FFFFFF"/>
              </a:solidFill>
              <a:latin typeface="Calibri"/>
              <a:ea typeface="Calibri"/>
              <a:cs typeface="Calibri"/>
              <a:sym typeface="Calibri"/>
            </a:endParaRPr>
          </a:p>
        </p:txBody>
      </p:sp>
      <p:pic>
        <p:nvPicPr>
          <p:cNvPr id="173" name="Google Shape;173;p19" title="data-gathering.png"/>
          <p:cNvPicPr preferRelativeResize="0"/>
          <p:nvPr/>
        </p:nvPicPr>
        <p:blipFill>
          <a:blip r:embed="rId4">
            <a:alphaModFix/>
          </a:blip>
          <a:stretch>
            <a:fillRect/>
          </a:stretch>
        </p:blipFill>
        <p:spPr>
          <a:xfrm>
            <a:off x="6108497" y="111550"/>
            <a:ext cx="1355100" cy="1355100"/>
          </a:xfrm>
          <a:prstGeom prst="rect">
            <a:avLst/>
          </a:prstGeom>
          <a:noFill/>
          <a:ln>
            <a:noFill/>
          </a:ln>
        </p:spPr>
      </p:pic>
      <p:pic>
        <p:nvPicPr>
          <p:cNvPr id="174" name="Google Shape;174;p19" title="innomatics logo.png"/>
          <p:cNvPicPr preferRelativeResize="0"/>
          <p:nvPr/>
        </p:nvPicPr>
        <p:blipFill>
          <a:blip r:embed="rId5">
            <a:alphaModFix/>
          </a:blip>
          <a:stretch>
            <a:fillRect/>
          </a:stretch>
        </p:blipFill>
        <p:spPr>
          <a:xfrm>
            <a:off x="13306901" y="8977475"/>
            <a:ext cx="4517675" cy="927325"/>
          </a:xfrm>
          <a:prstGeom prst="rect">
            <a:avLst/>
          </a:prstGeom>
          <a:noFill/>
          <a:ln>
            <a:noFill/>
          </a:ln>
        </p:spPr>
      </p:pic>
      <p:pic>
        <p:nvPicPr>
          <p:cNvPr id="175" name="Google Shape;175;p19" title="Screenshot 2025-09-09 130842.png"/>
          <p:cNvPicPr preferRelativeResize="0"/>
          <p:nvPr/>
        </p:nvPicPr>
        <p:blipFill>
          <a:blip r:embed="rId6">
            <a:alphaModFix/>
          </a:blip>
          <a:stretch>
            <a:fillRect/>
          </a:stretch>
        </p:blipFill>
        <p:spPr>
          <a:xfrm>
            <a:off x="1306055" y="4219404"/>
            <a:ext cx="7113046" cy="3879843"/>
          </a:xfrm>
          <a:prstGeom prst="rect">
            <a:avLst/>
          </a:prstGeom>
          <a:noFill/>
          <a:ln cap="rnd" cmpd="thickThin" w="76200">
            <a:solidFill>
              <a:schemeClr val="accent6"/>
            </a:solidFill>
            <a:prstDash val="solid"/>
            <a:round/>
            <a:headEnd len="sm" w="sm" type="none"/>
            <a:tailEnd len="sm" w="sm" type="none"/>
          </a:ln>
        </p:spPr>
      </p:pic>
      <p:pic>
        <p:nvPicPr>
          <p:cNvPr id="176" name="Google Shape;176;p19" title="image.png"/>
          <p:cNvPicPr preferRelativeResize="0"/>
          <p:nvPr/>
        </p:nvPicPr>
        <p:blipFill>
          <a:blip r:embed="rId7">
            <a:alphaModFix/>
          </a:blip>
          <a:stretch>
            <a:fillRect/>
          </a:stretch>
        </p:blipFill>
        <p:spPr>
          <a:xfrm>
            <a:off x="9274350" y="4219400"/>
            <a:ext cx="8185773" cy="3879850"/>
          </a:xfrm>
          <a:prstGeom prst="rect">
            <a:avLst/>
          </a:prstGeom>
          <a:noFill/>
          <a:ln cap="flat" cmpd="thickThin" w="76200">
            <a:solidFill>
              <a:schemeClr val="accent6"/>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ppt_w</p:attrName>
                                        </p:attrNameLst>
                                      </p:cBhvr>
                                      <p:tavLst>
                                        <p:tav fmla="" tm="0">
                                          <p:val>
                                            <p:strVal val="0"/>
                                          </p:val>
                                        </p:tav>
                                        <p:tav fmla="" tm="100000">
                                          <p:val>
                                            <p:strVal val="#ppt_w"/>
                                          </p:val>
                                        </p:tav>
                                      </p:tavLst>
                                    </p:anim>
                                    <p:anim calcmode="lin" valueType="num">
                                      <p:cBhvr additive="base">
                                        <p:cTn dur="1000"/>
                                        <p:tgtEl>
                                          <p:spTgt spid="173"/>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2000"/>
                                        <p:tgtEl>
                                          <p:spTgt spid="1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2000"/>
                                        <p:tgtEl>
                                          <p:spTgt spid="1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2000"/>
                                        <p:tgtEl>
                                          <p:spTgt spid="172"/>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7FA"/>
        </a:solidFill>
      </p:bgPr>
    </p:bg>
    <p:spTree>
      <p:nvGrpSpPr>
        <p:cNvPr id="180" name="Shape 180"/>
        <p:cNvGrpSpPr/>
        <p:nvPr/>
      </p:nvGrpSpPr>
      <p:grpSpPr>
        <a:xfrm>
          <a:off x="0" y="0"/>
          <a:ext cx="0" cy="0"/>
          <a:chOff x="0" y="0"/>
          <a:chExt cx="0" cy="0"/>
        </a:xfrm>
      </p:grpSpPr>
      <p:sp>
        <p:nvSpPr>
          <p:cNvPr id="181" name="Google Shape;181;p20"/>
          <p:cNvSpPr/>
          <p:nvPr/>
        </p:nvSpPr>
        <p:spPr>
          <a:xfrm flipH="1" rot="-2119258">
            <a:off x="-2242869" y="8264301"/>
            <a:ext cx="12745619" cy="5400956"/>
          </a:xfrm>
          <a:custGeom>
            <a:rect b="b" l="l" r="r" t="t"/>
            <a:pathLst>
              <a:path extrusionOk="0" h="5407093" w="12760102">
                <a:moveTo>
                  <a:pt x="12760102" y="0"/>
                </a:moveTo>
                <a:lnTo>
                  <a:pt x="0" y="0"/>
                </a:lnTo>
                <a:lnTo>
                  <a:pt x="0" y="5407093"/>
                </a:lnTo>
                <a:lnTo>
                  <a:pt x="12760102" y="5407093"/>
                </a:lnTo>
                <a:lnTo>
                  <a:pt x="12760102" y="0"/>
                </a:lnTo>
                <a:close/>
              </a:path>
            </a:pathLst>
          </a:custGeom>
          <a:blipFill rotWithShape="1">
            <a:blip r:embed="rId3">
              <a:alphaModFix/>
            </a:blip>
            <a:stretch>
              <a:fillRect b="0" l="0" r="0" t="0"/>
            </a:stretch>
          </a:blipFill>
          <a:ln>
            <a:noFill/>
          </a:ln>
        </p:spPr>
      </p:sp>
      <p:grpSp>
        <p:nvGrpSpPr>
          <p:cNvPr id="182" name="Google Shape;182;p20"/>
          <p:cNvGrpSpPr/>
          <p:nvPr/>
        </p:nvGrpSpPr>
        <p:grpSpPr>
          <a:xfrm>
            <a:off x="-595965" y="-501165"/>
            <a:ext cx="1437575" cy="11289323"/>
            <a:chOff x="0" y="-57150"/>
            <a:chExt cx="378618" cy="2973300"/>
          </a:xfrm>
        </p:grpSpPr>
        <p:sp>
          <p:nvSpPr>
            <p:cNvPr id="183" name="Google Shape;183;p20"/>
            <p:cNvSpPr/>
            <p:nvPr/>
          </p:nvSpPr>
          <p:spPr>
            <a:xfrm>
              <a:off x="0" y="0"/>
              <a:ext cx="378618" cy="2916088"/>
            </a:xfrm>
            <a:custGeom>
              <a:rect b="b" l="l" r="r" t="t"/>
              <a:pathLst>
                <a:path extrusionOk="0" h="2916088" w="378618">
                  <a:moveTo>
                    <a:pt x="0" y="0"/>
                  </a:moveTo>
                  <a:lnTo>
                    <a:pt x="378618" y="0"/>
                  </a:lnTo>
                  <a:lnTo>
                    <a:pt x="378618" y="2916088"/>
                  </a:lnTo>
                  <a:lnTo>
                    <a:pt x="0" y="29160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184" name="Google Shape;184;p20"/>
            <p:cNvSpPr txBox="1"/>
            <p:nvPr/>
          </p:nvSpPr>
          <p:spPr>
            <a:xfrm>
              <a:off x="0" y="-57150"/>
              <a:ext cx="378600" cy="29733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5" name="Google Shape;185;p20"/>
          <p:cNvSpPr/>
          <p:nvPr/>
        </p:nvSpPr>
        <p:spPr>
          <a:xfrm>
            <a:off x="12114668" y="-3157079"/>
            <a:ext cx="15827806" cy="6707033"/>
          </a:xfrm>
          <a:custGeom>
            <a:rect b="b" l="l" r="r" t="t"/>
            <a:pathLst>
              <a:path extrusionOk="0" h="6707033" w="15827806">
                <a:moveTo>
                  <a:pt x="0" y="0"/>
                </a:moveTo>
                <a:lnTo>
                  <a:pt x="15827806" y="0"/>
                </a:lnTo>
                <a:lnTo>
                  <a:pt x="15827806" y="6707033"/>
                </a:lnTo>
                <a:lnTo>
                  <a:pt x="0" y="6707033"/>
                </a:lnTo>
                <a:lnTo>
                  <a:pt x="0" y="0"/>
                </a:lnTo>
                <a:close/>
              </a:path>
            </a:pathLst>
          </a:custGeom>
          <a:blipFill rotWithShape="1">
            <a:blip r:embed="rId3">
              <a:alphaModFix/>
            </a:blip>
            <a:stretch>
              <a:fillRect b="0" l="0" r="0" t="0"/>
            </a:stretch>
          </a:blipFill>
          <a:ln>
            <a:noFill/>
          </a:ln>
        </p:spPr>
      </p:sp>
      <p:grpSp>
        <p:nvGrpSpPr>
          <p:cNvPr id="186" name="Google Shape;186;p20"/>
          <p:cNvGrpSpPr/>
          <p:nvPr/>
        </p:nvGrpSpPr>
        <p:grpSpPr>
          <a:xfrm>
            <a:off x="963025" y="-2"/>
            <a:ext cx="12358333" cy="3082047"/>
            <a:chOff x="0" y="-57150"/>
            <a:chExt cx="1816200" cy="457800"/>
          </a:xfrm>
        </p:grpSpPr>
        <p:sp>
          <p:nvSpPr>
            <p:cNvPr id="187" name="Google Shape;187;p20"/>
            <p:cNvSpPr/>
            <p:nvPr/>
          </p:nvSpPr>
          <p:spPr>
            <a:xfrm>
              <a:off x="0" y="0"/>
              <a:ext cx="1816112" cy="400606"/>
            </a:xfrm>
            <a:custGeom>
              <a:rect b="b" l="l" r="r" t="t"/>
              <a:pathLst>
                <a:path extrusionOk="0" h="400606" w="1816112">
                  <a:moveTo>
                    <a:pt x="0" y="0"/>
                  </a:moveTo>
                  <a:lnTo>
                    <a:pt x="1816112" y="0"/>
                  </a:lnTo>
                  <a:lnTo>
                    <a:pt x="1816112" y="400606"/>
                  </a:lnTo>
                  <a:lnTo>
                    <a:pt x="0" y="400606"/>
                  </a:lnTo>
                  <a:close/>
                </a:path>
              </a:pathLst>
            </a:custGeom>
            <a:gradFill>
              <a:gsLst>
                <a:gs pos="0">
                  <a:srgbClr val="E4B795"/>
                </a:gs>
                <a:gs pos="50000">
                  <a:srgbClr val="699ACD"/>
                </a:gs>
                <a:gs pos="100000">
                  <a:srgbClr val="2F679F"/>
                </a:gs>
              </a:gsLst>
              <a:path path="circle">
                <a:fillToRect b="100%" l="0%" r="100%" t="0%"/>
              </a:path>
              <a:tileRect b="0%" l="-100%" r="0%" t="-100%"/>
            </a:gradFill>
            <a:ln>
              <a:noFill/>
            </a:ln>
            <a:effectLst>
              <a:outerShdw blurRad="57150" rotWithShape="0" algn="bl" dir="5400000" dist="19050">
                <a:srgbClr val="000000">
                  <a:alpha val="50000"/>
                </a:srgbClr>
              </a:outerShdw>
            </a:effectLst>
          </p:spPr>
        </p:sp>
        <p:sp>
          <p:nvSpPr>
            <p:cNvPr id="188" name="Google Shape;188;p20"/>
            <p:cNvSpPr txBox="1"/>
            <p:nvPr/>
          </p:nvSpPr>
          <p:spPr>
            <a:xfrm>
              <a:off x="0" y="-57150"/>
              <a:ext cx="1816200" cy="457800"/>
            </a:xfrm>
            <a:prstGeom prst="rect">
              <a:avLst/>
            </a:prstGeom>
            <a:noFill/>
            <a:ln>
              <a:noFill/>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9" name="Google Shape;189;p20"/>
          <p:cNvSpPr txBox="1"/>
          <p:nvPr/>
        </p:nvSpPr>
        <p:spPr>
          <a:xfrm>
            <a:off x="963020" y="522530"/>
            <a:ext cx="1355100" cy="86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600" u="none" cap="none" strike="noStrike">
                <a:solidFill>
                  <a:srgbClr val="F2F7FA"/>
                </a:solidFill>
                <a:latin typeface="Arial"/>
                <a:ea typeface="Arial"/>
                <a:cs typeface="Arial"/>
                <a:sym typeface="Arial"/>
              </a:rPr>
              <a:t>0</a:t>
            </a:r>
            <a:r>
              <a:rPr lang="en-US" sz="5600">
                <a:solidFill>
                  <a:srgbClr val="F2F7FA"/>
                </a:solidFill>
              </a:rPr>
              <a:t>2</a:t>
            </a:r>
            <a:endParaRPr/>
          </a:p>
        </p:txBody>
      </p:sp>
      <p:sp>
        <p:nvSpPr>
          <p:cNvPr id="190" name="Google Shape;190;p20"/>
          <p:cNvSpPr txBox="1"/>
          <p:nvPr/>
        </p:nvSpPr>
        <p:spPr>
          <a:xfrm>
            <a:off x="2318125" y="644475"/>
            <a:ext cx="15201000" cy="2241000"/>
          </a:xfrm>
          <a:prstGeom prst="rect">
            <a:avLst/>
          </a:prstGeom>
          <a:noFill/>
          <a:ln>
            <a:noFill/>
          </a:ln>
        </p:spPr>
        <p:txBody>
          <a:bodyPr anchorCtr="0" anchor="t" bIns="0" lIns="0" spcFirstLastPara="1" rIns="0" wrap="square" tIns="0">
            <a:spAutoFit/>
          </a:bodyPr>
          <a:lstStyle/>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Transformed JSON into structured Pandas DataFrame</a:t>
            </a:r>
            <a:endParaRPr b="1" sz="2800">
              <a:solidFill>
                <a:srgbClr val="FFFFFF"/>
              </a:solidFill>
              <a:latin typeface="Calibri"/>
              <a:ea typeface="Calibri"/>
              <a:cs typeface="Calibri"/>
              <a:sym typeface="Calibri"/>
            </a:endParaRPr>
          </a:p>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Stored data in CSV for analysis</a:t>
            </a:r>
            <a:endParaRPr b="1" sz="2800">
              <a:solidFill>
                <a:srgbClr val="FFFFFF"/>
              </a:solidFill>
              <a:latin typeface="Calibri"/>
              <a:ea typeface="Calibri"/>
              <a:cs typeface="Calibri"/>
              <a:sym typeface="Calibri"/>
            </a:endParaRPr>
          </a:p>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Validated data (missing values, consistency checks)</a:t>
            </a:r>
            <a:endParaRPr b="1" sz="2800">
              <a:solidFill>
                <a:srgbClr val="FFFFFF"/>
              </a:solidFill>
              <a:latin typeface="Calibri"/>
              <a:ea typeface="Calibri"/>
              <a:cs typeface="Calibri"/>
              <a:sym typeface="Calibri"/>
            </a:endParaRPr>
          </a:p>
          <a:p>
            <a:pPr indent="-406400" lvl="0" marL="457200" rtl="0" algn="l">
              <a:lnSpc>
                <a:spcPct val="140000"/>
              </a:lnSpc>
              <a:spcBef>
                <a:spcPts val="0"/>
              </a:spcBef>
              <a:spcAft>
                <a:spcPts val="0"/>
              </a:spcAft>
              <a:buClr>
                <a:srgbClr val="FFFFFF"/>
              </a:buClr>
              <a:buSzPts val="2800"/>
              <a:buFont typeface="Calibri"/>
              <a:buChar char="●"/>
            </a:pPr>
            <a:r>
              <a:rPr b="1" lang="en-US" sz="2800">
                <a:solidFill>
                  <a:srgbClr val="FFFFFF"/>
                </a:solidFill>
                <a:latin typeface="Calibri"/>
                <a:ea typeface="Calibri"/>
                <a:cs typeface="Calibri"/>
                <a:sym typeface="Calibri"/>
              </a:rPr>
              <a:t>Automated with schedulers for continuous updates</a:t>
            </a:r>
            <a:endParaRPr b="1" sz="2800">
              <a:solidFill>
                <a:srgbClr val="FFFFFF"/>
              </a:solidFill>
              <a:latin typeface="Calibri"/>
              <a:ea typeface="Calibri"/>
              <a:cs typeface="Calibri"/>
              <a:sym typeface="Calibri"/>
            </a:endParaRPr>
          </a:p>
        </p:txBody>
      </p:sp>
      <p:pic>
        <p:nvPicPr>
          <p:cNvPr id="191" name="Google Shape;191;p20" title="innomatics logo.png"/>
          <p:cNvPicPr preferRelativeResize="0"/>
          <p:nvPr/>
        </p:nvPicPr>
        <p:blipFill>
          <a:blip r:embed="rId4">
            <a:alphaModFix/>
          </a:blip>
          <a:stretch>
            <a:fillRect/>
          </a:stretch>
        </p:blipFill>
        <p:spPr>
          <a:xfrm>
            <a:off x="13610526" y="135400"/>
            <a:ext cx="4517675" cy="927325"/>
          </a:xfrm>
          <a:prstGeom prst="rect">
            <a:avLst/>
          </a:prstGeom>
          <a:noFill/>
          <a:ln>
            <a:noFill/>
          </a:ln>
        </p:spPr>
      </p:pic>
      <p:pic>
        <p:nvPicPr>
          <p:cNvPr id="192" name="Google Shape;192;p20" title="Screenshot 2025-09-09 151027.png"/>
          <p:cNvPicPr preferRelativeResize="0"/>
          <p:nvPr/>
        </p:nvPicPr>
        <p:blipFill>
          <a:blip r:embed="rId5">
            <a:alphaModFix/>
          </a:blip>
          <a:stretch>
            <a:fillRect/>
          </a:stretch>
        </p:blipFill>
        <p:spPr>
          <a:xfrm>
            <a:off x="2092775" y="3512025"/>
            <a:ext cx="12358214" cy="2330550"/>
          </a:xfrm>
          <a:prstGeom prst="rect">
            <a:avLst/>
          </a:prstGeom>
          <a:noFill/>
          <a:ln cap="flat" cmpd="thickThin" w="76200">
            <a:solidFill>
              <a:srgbClr val="00B0F0"/>
            </a:solidFill>
            <a:prstDash val="solid"/>
            <a:round/>
            <a:headEnd len="sm" w="sm" type="none"/>
            <a:tailEnd len="sm" w="sm" type="none"/>
          </a:ln>
        </p:spPr>
      </p:pic>
      <p:pic>
        <p:nvPicPr>
          <p:cNvPr id="193" name="Google Shape;193;p20" title="Screenshot 2025-09-09 151830.png"/>
          <p:cNvPicPr preferRelativeResize="0"/>
          <p:nvPr/>
        </p:nvPicPr>
        <p:blipFill>
          <a:blip r:embed="rId6">
            <a:alphaModFix/>
          </a:blip>
          <a:stretch>
            <a:fillRect/>
          </a:stretch>
        </p:blipFill>
        <p:spPr>
          <a:xfrm>
            <a:off x="2092775" y="6344325"/>
            <a:ext cx="12358224" cy="2914903"/>
          </a:xfrm>
          <a:prstGeom prst="rect">
            <a:avLst/>
          </a:prstGeom>
          <a:noFill/>
          <a:ln cap="flat" cmpd="thickThin" w="76200">
            <a:solidFill>
              <a:srgbClr val="00B0F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2000"/>
                                        <p:tgtEl>
                                          <p:spTgt spid="1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2000"/>
                                        <p:tgtEl>
                                          <p:spTgt spid="1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2000"/>
                                        <p:tgtEl>
                                          <p:spTgt spid="190"/>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p:nvPr/>
        </p:nvSpPr>
        <p:spPr>
          <a:xfrm rot="-206533">
            <a:off x="6109209" y="5307576"/>
            <a:ext cx="15037910" cy="6372315"/>
          </a:xfrm>
          <a:custGeom>
            <a:rect b="b" l="l" r="r" t="t"/>
            <a:pathLst>
              <a:path extrusionOk="0" h="6376760" w="15048401">
                <a:moveTo>
                  <a:pt x="0" y="0"/>
                </a:moveTo>
                <a:lnTo>
                  <a:pt x="15048401" y="0"/>
                </a:lnTo>
                <a:lnTo>
                  <a:pt x="15048401" y="6376760"/>
                </a:lnTo>
                <a:lnTo>
                  <a:pt x="0" y="6376760"/>
                </a:lnTo>
                <a:lnTo>
                  <a:pt x="0" y="0"/>
                </a:lnTo>
                <a:close/>
              </a:path>
            </a:pathLst>
          </a:custGeom>
          <a:blipFill rotWithShape="1">
            <a:blip r:embed="rId3">
              <a:alphaModFix/>
            </a:blip>
            <a:stretch>
              <a:fillRect b="0" l="0" r="0" t="0"/>
            </a:stretch>
          </a:blipFill>
          <a:ln>
            <a:noFill/>
          </a:ln>
        </p:spPr>
      </p:sp>
      <p:grpSp>
        <p:nvGrpSpPr>
          <p:cNvPr id="199" name="Google Shape;199;p21"/>
          <p:cNvGrpSpPr/>
          <p:nvPr/>
        </p:nvGrpSpPr>
        <p:grpSpPr>
          <a:xfrm>
            <a:off x="-332475" y="6792526"/>
            <a:ext cx="12598852" cy="429574"/>
            <a:chOff x="0" y="-57150"/>
            <a:chExt cx="2538300" cy="113138"/>
          </a:xfrm>
        </p:grpSpPr>
        <p:sp>
          <p:nvSpPr>
            <p:cNvPr id="200" name="Google Shape;200;p21"/>
            <p:cNvSpPr/>
            <p:nvPr/>
          </p:nvSpPr>
          <p:spPr>
            <a:xfrm>
              <a:off x="0" y="0"/>
              <a:ext cx="2538236" cy="55988"/>
            </a:xfrm>
            <a:custGeom>
              <a:rect b="b" l="l" r="r" t="t"/>
              <a:pathLst>
                <a:path extrusionOk="0" h="55988" w="2538236">
                  <a:moveTo>
                    <a:pt x="0" y="0"/>
                  </a:moveTo>
                  <a:lnTo>
                    <a:pt x="2538236" y="0"/>
                  </a:lnTo>
                  <a:lnTo>
                    <a:pt x="2538236" y="55988"/>
                  </a:lnTo>
                  <a:lnTo>
                    <a:pt x="0" y="55988"/>
                  </a:lnTo>
                  <a:close/>
                </a:path>
              </a:pathLst>
            </a:custGeom>
            <a:gradFill>
              <a:gsLst>
                <a:gs pos="0">
                  <a:srgbClr val="E4B795"/>
                </a:gs>
                <a:gs pos="50000">
                  <a:srgbClr val="699ACD"/>
                </a:gs>
                <a:gs pos="100000">
                  <a:srgbClr val="2F679F"/>
                </a:gs>
              </a:gsLst>
              <a:path path="circle">
                <a:fillToRect b="100%" l="0%" r="100%" t="0%"/>
              </a:path>
              <a:tileRect b="0%" l="-100%" r="0%" t="-100%"/>
            </a:gradFill>
            <a:ln>
              <a:noFill/>
            </a:ln>
          </p:spPr>
        </p:sp>
        <p:sp>
          <p:nvSpPr>
            <p:cNvPr id="201" name="Google Shape;201;p21"/>
            <p:cNvSpPr txBox="1"/>
            <p:nvPr/>
          </p:nvSpPr>
          <p:spPr>
            <a:xfrm>
              <a:off x="0" y="-57150"/>
              <a:ext cx="2538300" cy="113100"/>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2" name="Google Shape;202;p21"/>
          <p:cNvSpPr/>
          <p:nvPr/>
        </p:nvSpPr>
        <p:spPr>
          <a:xfrm flipH="1" rot="10800000">
            <a:off x="-641393" y="-1165054"/>
            <a:ext cx="6732105" cy="4030848"/>
          </a:xfrm>
          <a:custGeom>
            <a:rect b="b" l="l" r="r" t="t"/>
            <a:pathLst>
              <a:path extrusionOk="0" h="4030848" w="6732105">
                <a:moveTo>
                  <a:pt x="0" y="4030848"/>
                </a:moveTo>
                <a:lnTo>
                  <a:pt x="6732105" y="4030848"/>
                </a:lnTo>
                <a:lnTo>
                  <a:pt x="6732105" y="0"/>
                </a:lnTo>
                <a:lnTo>
                  <a:pt x="0" y="0"/>
                </a:lnTo>
                <a:lnTo>
                  <a:pt x="0" y="4030848"/>
                </a:lnTo>
                <a:close/>
              </a:path>
            </a:pathLst>
          </a:custGeom>
          <a:blipFill rotWithShape="1">
            <a:blip r:embed="rId4">
              <a:alphaModFix/>
            </a:blip>
            <a:stretch>
              <a:fillRect b="0" l="0" r="0" t="0"/>
            </a:stretch>
          </a:blipFill>
          <a:ln>
            <a:noFill/>
          </a:ln>
        </p:spPr>
      </p:sp>
      <p:sp>
        <p:nvSpPr>
          <p:cNvPr id="203" name="Google Shape;203;p21"/>
          <p:cNvSpPr txBox="1"/>
          <p:nvPr/>
        </p:nvSpPr>
        <p:spPr>
          <a:xfrm>
            <a:off x="4670700" y="3429000"/>
            <a:ext cx="8946600" cy="130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8500">
                <a:solidFill>
                  <a:srgbClr val="343434"/>
                </a:solidFill>
                <a:latin typeface="Lato Black"/>
                <a:ea typeface="Lato Black"/>
                <a:cs typeface="Lato Black"/>
                <a:sym typeface="Lato Black"/>
              </a:rPr>
              <a:t>Data Exploration</a:t>
            </a:r>
            <a:endParaRPr sz="8500">
              <a:latin typeface="Lato Black"/>
              <a:ea typeface="Lato Black"/>
              <a:cs typeface="Lato Black"/>
              <a:sym typeface="Lato Black"/>
            </a:endParaRPr>
          </a:p>
        </p:txBody>
      </p:sp>
      <p:sp>
        <p:nvSpPr>
          <p:cNvPr id="204" name="Google Shape;204;p21"/>
          <p:cNvSpPr txBox="1"/>
          <p:nvPr/>
        </p:nvSpPr>
        <p:spPr>
          <a:xfrm>
            <a:off x="1028700" y="8032284"/>
            <a:ext cx="2553900" cy="215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t/>
            </a:r>
            <a:endParaRPr/>
          </a:p>
        </p:txBody>
      </p:sp>
      <p:pic>
        <p:nvPicPr>
          <p:cNvPr id="205" name="Google Shape;205;p21" title="innomatics logo.png"/>
          <p:cNvPicPr preferRelativeResize="0"/>
          <p:nvPr/>
        </p:nvPicPr>
        <p:blipFill>
          <a:blip r:embed="rId5">
            <a:alphaModFix/>
          </a:blip>
          <a:stretch>
            <a:fillRect/>
          </a:stretch>
        </p:blipFill>
        <p:spPr>
          <a:xfrm>
            <a:off x="13567426" y="9003450"/>
            <a:ext cx="4517675" cy="927325"/>
          </a:xfrm>
          <a:prstGeom prst="rect">
            <a:avLst/>
          </a:prstGeom>
          <a:noFill/>
          <a:ln>
            <a:noFill/>
          </a:ln>
        </p:spPr>
      </p:pic>
      <p:pic>
        <p:nvPicPr>
          <p:cNvPr id="206" name="Google Shape;206;p21" title="exploration.png"/>
          <p:cNvPicPr preferRelativeResize="0"/>
          <p:nvPr/>
        </p:nvPicPr>
        <p:blipFill>
          <a:blip r:embed="rId6">
            <a:alphaModFix/>
          </a:blip>
          <a:stretch>
            <a:fillRect/>
          </a:stretch>
        </p:blipFill>
        <p:spPr>
          <a:xfrm rot="-819717">
            <a:off x="13769700" y="730700"/>
            <a:ext cx="3803925" cy="3803925"/>
          </a:xfrm>
          <a:prstGeom prst="rect">
            <a:avLst/>
          </a:prstGeom>
          <a:noFill/>
          <a:ln>
            <a:noFill/>
          </a:ln>
        </p:spPr>
      </p:pic>
      <p:pic>
        <p:nvPicPr>
          <p:cNvPr id="207" name="Google Shape;207;p21" title="analysis.png"/>
          <p:cNvPicPr preferRelativeResize="0"/>
          <p:nvPr/>
        </p:nvPicPr>
        <p:blipFill>
          <a:blip r:embed="rId7">
            <a:alphaModFix/>
          </a:blip>
          <a:stretch>
            <a:fillRect/>
          </a:stretch>
        </p:blipFill>
        <p:spPr>
          <a:xfrm rot="-835624">
            <a:off x="703903" y="7713329"/>
            <a:ext cx="2005569" cy="20055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2000"/>
                                        <p:tgtEl>
                                          <p:spTgt spid="1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2000"/>
                                        <p:tgtEl>
                                          <p:spTgt spid="203"/>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ppt_w</p:attrName>
                                        </p:attrNameLst>
                                      </p:cBhvr>
                                      <p:tavLst>
                                        <p:tav fmla="" tm="0">
                                          <p:val>
                                            <p:strVal val="0"/>
                                          </p:val>
                                        </p:tav>
                                        <p:tav fmla="" tm="100000">
                                          <p:val>
                                            <p:strVal val="#ppt_w"/>
                                          </p:val>
                                        </p:tav>
                                      </p:tavLst>
                                    </p:anim>
                                    <p:anim calcmode="lin" valueType="num">
                                      <p:cBhvr additive="base">
                                        <p:cTn dur="1000"/>
                                        <p:tgtEl>
                                          <p:spTgt spid="2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ppt_w</p:attrName>
                                        </p:attrNameLst>
                                      </p:cBhvr>
                                      <p:tavLst>
                                        <p:tav fmla="" tm="0">
                                          <p:val>
                                            <p:strVal val="0"/>
                                          </p:val>
                                        </p:tav>
                                        <p:tav fmla="" tm="100000">
                                          <p:val>
                                            <p:strVal val="#ppt_w"/>
                                          </p:val>
                                        </p:tav>
                                      </p:tavLst>
                                    </p:anim>
                                    <p:anim calcmode="lin" valueType="num">
                                      <p:cBhvr additive="base">
                                        <p:cTn dur="1000"/>
                                        <p:tgtEl>
                                          <p:spTgt spid="20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